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43891200" cy="32918400"/>
  <p:notesSz cx="7023100" cy="9309100"/>
  <p:defaultTextStyle>
    <a:defPPr>
      <a:defRPr lang="en-US"/>
    </a:defPPr>
    <a:lvl1pPr marL="0" algn="l" defTabSz="4619409" rtl="0" eaLnBrk="1" latinLnBrk="0" hangingPunct="1">
      <a:defRPr sz="9100" kern="1200">
        <a:solidFill>
          <a:schemeClr val="tx1"/>
        </a:solidFill>
        <a:latin typeface="+mn-lt"/>
        <a:ea typeface="+mn-ea"/>
        <a:cs typeface="+mn-cs"/>
      </a:defRPr>
    </a:lvl1pPr>
    <a:lvl2pPr marL="2309704" algn="l" defTabSz="4619409" rtl="0" eaLnBrk="1" latinLnBrk="0" hangingPunct="1">
      <a:defRPr sz="9100" kern="1200">
        <a:solidFill>
          <a:schemeClr val="tx1"/>
        </a:solidFill>
        <a:latin typeface="+mn-lt"/>
        <a:ea typeface="+mn-ea"/>
        <a:cs typeface="+mn-cs"/>
      </a:defRPr>
    </a:lvl2pPr>
    <a:lvl3pPr marL="4619409" algn="l" defTabSz="4619409" rtl="0" eaLnBrk="1" latinLnBrk="0" hangingPunct="1">
      <a:defRPr sz="9100" kern="1200">
        <a:solidFill>
          <a:schemeClr val="tx1"/>
        </a:solidFill>
        <a:latin typeface="+mn-lt"/>
        <a:ea typeface="+mn-ea"/>
        <a:cs typeface="+mn-cs"/>
      </a:defRPr>
    </a:lvl3pPr>
    <a:lvl4pPr marL="6929116" algn="l" defTabSz="4619409" rtl="0" eaLnBrk="1" latinLnBrk="0" hangingPunct="1">
      <a:defRPr sz="9100" kern="1200">
        <a:solidFill>
          <a:schemeClr val="tx1"/>
        </a:solidFill>
        <a:latin typeface="+mn-lt"/>
        <a:ea typeface="+mn-ea"/>
        <a:cs typeface="+mn-cs"/>
      </a:defRPr>
    </a:lvl4pPr>
    <a:lvl5pPr marL="9238821" algn="l" defTabSz="4619409" rtl="0" eaLnBrk="1" latinLnBrk="0" hangingPunct="1">
      <a:defRPr sz="9100" kern="1200">
        <a:solidFill>
          <a:schemeClr val="tx1"/>
        </a:solidFill>
        <a:latin typeface="+mn-lt"/>
        <a:ea typeface="+mn-ea"/>
        <a:cs typeface="+mn-cs"/>
      </a:defRPr>
    </a:lvl5pPr>
    <a:lvl6pPr marL="11548525" algn="l" defTabSz="4619409" rtl="0" eaLnBrk="1" latinLnBrk="0" hangingPunct="1">
      <a:defRPr sz="9100" kern="1200">
        <a:solidFill>
          <a:schemeClr val="tx1"/>
        </a:solidFill>
        <a:latin typeface="+mn-lt"/>
        <a:ea typeface="+mn-ea"/>
        <a:cs typeface="+mn-cs"/>
      </a:defRPr>
    </a:lvl6pPr>
    <a:lvl7pPr marL="13858230" algn="l" defTabSz="4619409" rtl="0" eaLnBrk="1" latinLnBrk="0" hangingPunct="1">
      <a:defRPr sz="9100" kern="1200">
        <a:solidFill>
          <a:schemeClr val="tx1"/>
        </a:solidFill>
        <a:latin typeface="+mn-lt"/>
        <a:ea typeface="+mn-ea"/>
        <a:cs typeface="+mn-cs"/>
      </a:defRPr>
    </a:lvl7pPr>
    <a:lvl8pPr marL="16167934" algn="l" defTabSz="4619409" rtl="0" eaLnBrk="1" latinLnBrk="0" hangingPunct="1">
      <a:defRPr sz="9100" kern="1200">
        <a:solidFill>
          <a:schemeClr val="tx1"/>
        </a:solidFill>
        <a:latin typeface="+mn-lt"/>
        <a:ea typeface="+mn-ea"/>
        <a:cs typeface="+mn-cs"/>
      </a:defRPr>
    </a:lvl8pPr>
    <a:lvl9pPr marL="18477640" algn="l" defTabSz="4619409" rtl="0" eaLnBrk="1" latinLnBrk="0" hangingPunct="1">
      <a:defRPr sz="9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94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710" autoAdjust="0"/>
  </p:normalViewPr>
  <p:slideViewPr>
    <p:cSldViewPr>
      <p:cViewPr>
        <p:scale>
          <a:sx n="30" d="100"/>
          <a:sy n="30" d="100"/>
        </p:scale>
        <p:origin x="-84" y="468"/>
      </p:cViewPr>
      <p:guideLst>
        <p:guide orient="horz" pos="1036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3427E0A5-104A-469B-A837-5B7E79D69BD9}" type="datetimeFigureOut">
              <a:rPr lang="en-US" smtClean="0"/>
              <a:pPr/>
              <a:t>9/21/2013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CECE07A2-AC7B-496C-B99F-05E4C7080DE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347460" rtl="0" eaLnBrk="1" latinLnBrk="0" hangingPunct="1">
      <a:defRPr sz="1800" kern="1200">
        <a:solidFill>
          <a:schemeClr val="tx1"/>
        </a:solidFill>
        <a:latin typeface="+mn-lt"/>
        <a:ea typeface="+mn-ea"/>
        <a:cs typeface="+mn-cs"/>
      </a:defRPr>
    </a:lvl1pPr>
    <a:lvl2pPr marL="673730" algn="l" defTabSz="1347460" rtl="0" eaLnBrk="1" latinLnBrk="0" hangingPunct="1">
      <a:defRPr sz="1800" kern="1200">
        <a:solidFill>
          <a:schemeClr val="tx1"/>
        </a:solidFill>
        <a:latin typeface="+mn-lt"/>
        <a:ea typeface="+mn-ea"/>
        <a:cs typeface="+mn-cs"/>
      </a:defRPr>
    </a:lvl2pPr>
    <a:lvl3pPr marL="1347460" algn="l" defTabSz="1347460" rtl="0" eaLnBrk="1" latinLnBrk="0" hangingPunct="1">
      <a:defRPr sz="1800" kern="1200">
        <a:solidFill>
          <a:schemeClr val="tx1"/>
        </a:solidFill>
        <a:latin typeface="+mn-lt"/>
        <a:ea typeface="+mn-ea"/>
        <a:cs typeface="+mn-cs"/>
      </a:defRPr>
    </a:lvl3pPr>
    <a:lvl4pPr marL="2021190" algn="l" defTabSz="1347460" rtl="0" eaLnBrk="1" latinLnBrk="0" hangingPunct="1">
      <a:defRPr sz="1800" kern="1200">
        <a:solidFill>
          <a:schemeClr val="tx1"/>
        </a:solidFill>
        <a:latin typeface="+mn-lt"/>
        <a:ea typeface="+mn-ea"/>
        <a:cs typeface="+mn-cs"/>
      </a:defRPr>
    </a:lvl4pPr>
    <a:lvl5pPr marL="2694920" algn="l" defTabSz="1347460" rtl="0" eaLnBrk="1" latinLnBrk="0" hangingPunct="1">
      <a:defRPr sz="1800" kern="1200">
        <a:solidFill>
          <a:schemeClr val="tx1"/>
        </a:solidFill>
        <a:latin typeface="+mn-lt"/>
        <a:ea typeface="+mn-ea"/>
        <a:cs typeface="+mn-cs"/>
      </a:defRPr>
    </a:lvl5pPr>
    <a:lvl6pPr marL="3368650" algn="l" defTabSz="1347460" rtl="0" eaLnBrk="1" latinLnBrk="0" hangingPunct="1">
      <a:defRPr sz="1800" kern="1200">
        <a:solidFill>
          <a:schemeClr val="tx1"/>
        </a:solidFill>
        <a:latin typeface="+mn-lt"/>
        <a:ea typeface="+mn-ea"/>
        <a:cs typeface="+mn-cs"/>
      </a:defRPr>
    </a:lvl6pPr>
    <a:lvl7pPr marL="4042380" algn="l" defTabSz="1347460" rtl="0" eaLnBrk="1" latinLnBrk="0" hangingPunct="1">
      <a:defRPr sz="1800" kern="1200">
        <a:solidFill>
          <a:schemeClr val="tx1"/>
        </a:solidFill>
        <a:latin typeface="+mn-lt"/>
        <a:ea typeface="+mn-ea"/>
        <a:cs typeface="+mn-cs"/>
      </a:defRPr>
    </a:lvl7pPr>
    <a:lvl8pPr marL="4716109" algn="l" defTabSz="1347460" rtl="0" eaLnBrk="1" latinLnBrk="0" hangingPunct="1">
      <a:defRPr sz="1800" kern="1200">
        <a:solidFill>
          <a:schemeClr val="tx1"/>
        </a:solidFill>
        <a:latin typeface="+mn-lt"/>
        <a:ea typeface="+mn-ea"/>
        <a:cs typeface="+mn-cs"/>
      </a:defRPr>
    </a:lvl8pPr>
    <a:lvl9pPr marL="5389839" algn="l" defTabSz="134746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CE07A2-AC7B-496C-B99F-05E4C7080DEF}"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309704" indent="0" algn="ctr">
              <a:buNone/>
              <a:defRPr>
                <a:solidFill>
                  <a:schemeClr val="tx1">
                    <a:tint val="75000"/>
                  </a:schemeClr>
                </a:solidFill>
              </a:defRPr>
            </a:lvl2pPr>
            <a:lvl3pPr marL="4619409" indent="0" algn="ctr">
              <a:buNone/>
              <a:defRPr>
                <a:solidFill>
                  <a:schemeClr val="tx1">
                    <a:tint val="75000"/>
                  </a:schemeClr>
                </a:solidFill>
              </a:defRPr>
            </a:lvl3pPr>
            <a:lvl4pPr marL="6929116" indent="0" algn="ctr">
              <a:buNone/>
              <a:defRPr>
                <a:solidFill>
                  <a:schemeClr val="tx1">
                    <a:tint val="75000"/>
                  </a:schemeClr>
                </a:solidFill>
              </a:defRPr>
            </a:lvl4pPr>
            <a:lvl5pPr marL="9238821" indent="0" algn="ctr">
              <a:buNone/>
              <a:defRPr>
                <a:solidFill>
                  <a:schemeClr val="tx1">
                    <a:tint val="75000"/>
                  </a:schemeClr>
                </a:solidFill>
              </a:defRPr>
            </a:lvl5pPr>
            <a:lvl6pPr marL="11548525" indent="0" algn="ctr">
              <a:buNone/>
              <a:defRPr>
                <a:solidFill>
                  <a:schemeClr val="tx1">
                    <a:tint val="75000"/>
                  </a:schemeClr>
                </a:solidFill>
              </a:defRPr>
            </a:lvl6pPr>
            <a:lvl7pPr marL="13858230" indent="0" algn="ctr">
              <a:buNone/>
              <a:defRPr>
                <a:solidFill>
                  <a:schemeClr val="tx1">
                    <a:tint val="75000"/>
                  </a:schemeClr>
                </a:solidFill>
              </a:defRPr>
            </a:lvl7pPr>
            <a:lvl8pPr marL="16167934" indent="0" algn="ctr">
              <a:buNone/>
              <a:defRPr>
                <a:solidFill>
                  <a:schemeClr val="tx1">
                    <a:tint val="75000"/>
                  </a:schemeClr>
                </a:solidFill>
              </a:defRPr>
            </a:lvl8pPr>
            <a:lvl9pPr marL="184776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BF270-642E-4304-B8CD-527791D28253}" type="datetimeFigureOut">
              <a:rPr lang="en-US" smtClean="0"/>
              <a:pPr/>
              <a:t>9/21/2013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75BB7-4789-4ED9-BEEC-5F493383B8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BF270-642E-4304-B8CD-527791D28253}" type="datetimeFigureOut">
              <a:rPr lang="en-US" smtClean="0"/>
              <a:pPr/>
              <a:t>9/21/2013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75BB7-4789-4ED9-BEEC-5F493383B8B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BF270-642E-4304-B8CD-527791D28253}" type="datetimeFigureOut">
              <a:rPr lang="en-US" smtClean="0"/>
              <a:pPr/>
              <a:t>9/21/2013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75BB7-4789-4ED9-BEEC-5F493383B8B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BF270-642E-4304-B8CD-527791D28253}" type="datetimeFigureOut">
              <a:rPr lang="en-US" smtClean="0"/>
              <a:pPr/>
              <a:t>9/21/2013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75BB7-4789-4ED9-BEEC-5F493383B8B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3"/>
            <a:ext cx="37307520" cy="6537960"/>
          </a:xfrm>
        </p:spPr>
        <p:txBody>
          <a:bodyPr anchor="t"/>
          <a:lstStyle>
            <a:lvl1pPr algn="l">
              <a:defRPr sz="20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8"/>
            <a:ext cx="37307520" cy="7200897"/>
          </a:xfrm>
        </p:spPr>
        <p:txBody>
          <a:bodyPr anchor="b"/>
          <a:lstStyle>
            <a:lvl1pPr marL="0" indent="0">
              <a:buNone/>
              <a:defRPr sz="10200">
                <a:solidFill>
                  <a:schemeClr val="tx1">
                    <a:tint val="75000"/>
                  </a:schemeClr>
                </a:solidFill>
              </a:defRPr>
            </a:lvl1pPr>
            <a:lvl2pPr marL="2309704" indent="0">
              <a:buNone/>
              <a:defRPr sz="9100">
                <a:solidFill>
                  <a:schemeClr val="tx1">
                    <a:tint val="75000"/>
                  </a:schemeClr>
                </a:solidFill>
              </a:defRPr>
            </a:lvl2pPr>
            <a:lvl3pPr marL="4619409" indent="0">
              <a:buNone/>
              <a:defRPr sz="8100">
                <a:solidFill>
                  <a:schemeClr val="tx1">
                    <a:tint val="75000"/>
                  </a:schemeClr>
                </a:solidFill>
              </a:defRPr>
            </a:lvl3pPr>
            <a:lvl4pPr marL="6929116" indent="0">
              <a:buNone/>
              <a:defRPr sz="7100">
                <a:solidFill>
                  <a:schemeClr val="tx1">
                    <a:tint val="75000"/>
                  </a:schemeClr>
                </a:solidFill>
              </a:defRPr>
            </a:lvl4pPr>
            <a:lvl5pPr marL="9238821" indent="0">
              <a:buNone/>
              <a:defRPr sz="7100">
                <a:solidFill>
                  <a:schemeClr val="tx1">
                    <a:tint val="75000"/>
                  </a:schemeClr>
                </a:solidFill>
              </a:defRPr>
            </a:lvl5pPr>
            <a:lvl6pPr marL="11548525" indent="0">
              <a:buNone/>
              <a:defRPr sz="7100">
                <a:solidFill>
                  <a:schemeClr val="tx1">
                    <a:tint val="75000"/>
                  </a:schemeClr>
                </a:solidFill>
              </a:defRPr>
            </a:lvl6pPr>
            <a:lvl7pPr marL="13858230" indent="0">
              <a:buNone/>
              <a:defRPr sz="7100">
                <a:solidFill>
                  <a:schemeClr val="tx1">
                    <a:tint val="75000"/>
                  </a:schemeClr>
                </a:solidFill>
              </a:defRPr>
            </a:lvl7pPr>
            <a:lvl8pPr marL="16167934" indent="0">
              <a:buNone/>
              <a:defRPr sz="7100">
                <a:solidFill>
                  <a:schemeClr val="tx1">
                    <a:tint val="75000"/>
                  </a:schemeClr>
                </a:solidFill>
              </a:defRPr>
            </a:lvl8pPr>
            <a:lvl9pPr marL="18477640" indent="0">
              <a:buNone/>
              <a:defRPr sz="7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BF270-642E-4304-B8CD-527791D28253}" type="datetimeFigureOut">
              <a:rPr lang="en-US" smtClean="0"/>
              <a:pPr/>
              <a:t>9/21/2013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75BB7-4789-4ED9-BEEC-5F493383B8B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5"/>
            <a:ext cx="19385280" cy="21724623"/>
          </a:xfrm>
        </p:spPr>
        <p:txBody>
          <a:bodyPr/>
          <a:lstStyle>
            <a:lvl1pPr>
              <a:defRPr sz="14100"/>
            </a:lvl1pPr>
            <a:lvl2pPr>
              <a:defRPr sz="12100"/>
            </a:lvl2pPr>
            <a:lvl3pPr>
              <a:defRPr sz="102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5"/>
            <a:ext cx="19385280" cy="21724623"/>
          </a:xfrm>
        </p:spPr>
        <p:txBody>
          <a:bodyPr/>
          <a:lstStyle>
            <a:lvl1pPr>
              <a:defRPr sz="14100"/>
            </a:lvl1pPr>
            <a:lvl2pPr>
              <a:defRPr sz="12100"/>
            </a:lvl2pPr>
            <a:lvl3pPr>
              <a:defRPr sz="102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BF270-642E-4304-B8CD-527791D28253}" type="datetimeFigureOut">
              <a:rPr lang="en-US" smtClean="0"/>
              <a:pPr/>
              <a:t>9/21/2013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75BB7-4789-4ED9-BEEC-5F493383B8B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7368546"/>
            <a:ext cx="19392903" cy="3070857"/>
          </a:xfrm>
        </p:spPr>
        <p:txBody>
          <a:bodyPr anchor="b"/>
          <a:lstStyle>
            <a:lvl1pPr marL="0" indent="0">
              <a:buNone/>
              <a:defRPr sz="12100" b="1"/>
            </a:lvl1pPr>
            <a:lvl2pPr marL="2309704" indent="0">
              <a:buNone/>
              <a:defRPr sz="10200" b="1"/>
            </a:lvl2pPr>
            <a:lvl3pPr marL="4619409" indent="0">
              <a:buNone/>
              <a:defRPr sz="9100" b="1"/>
            </a:lvl3pPr>
            <a:lvl4pPr marL="6929116" indent="0">
              <a:buNone/>
              <a:defRPr sz="8100" b="1"/>
            </a:lvl4pPr>
            <a:lvl5pPr marL="9238821" indent="0">
              <a:buNone/>
              <a:defRPr sz="8100" b="1"/>
            </a:lvl5pPr>
            <a:lvl6pPr marL="11548525" indent="0">
              <a:buNone/>
              <a:defRPr sz="8100" b="1"/>
            </a:lvl6pPr>
            <a:lvl7pPr marL="13858230" indent="0">
              <a:buNone/>
              <a:defRPr sz="8100" b="1"/>
            </a:lvl7pPr>
            <a:lvl8pPr marL="16167934" indent="0">
              <a:buNone/>
              <a:defRPr sz="8100" b="1"/>
            </a:lvl8pPr>
            <a:lvl9pPr marL="18477640" indent="0">
              <a:buNone/>
              <a:defRPr sz="8100" b="1"/>
            </a:lvl9pPr>
          </a:lstStyle>
          <a:p>
            <a:pPr lvl="0"/>
            <a:r>
              <a:rPr lang="en-US" smtClean="0"/>
              <a:t>Click to edit Master text styles</a:t>
            </a:r>
          </a:p>
        </p:txBody>
      </p:sp>
      <p:sp>
        <p:nvSpPr>
          <p:cNvPr id="4" name="Content Placeholder 3"/>
          <p:cNvSpPr>
            <a:spLocks noGrp="1"/>
          </p:cNvSpPr>
          <p:nvPr>
            <p:ph sz="half" idx="2"/>
          </p:nvPr>
        </p:nvSpPr>
        <p:spPr>
          <a:xfrm>
            <a:off x="2194563" y="10439403"/>
            <a:ext cx="19392903" cy="18966183"/>
          </a:xfrm>
        </p:spPr>
        <p:txBody>
          <a:bodyPr/>
          <a:lstStyle>
            <a:lvl1pPr>
              <a:defRPr sz="12100"/>
            </a:lvl1pPr>
            <a:lvl2pPr>
              <a:defRPr sz="10200"/>
            </a:lvl2pPr>
            <a:lvl3pPr>
              <a:defRPr sz="91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4" y="7368546"/>
            <a:ext cx="19400520" cy="3070857"/>
          </a:xfrm>
        </p:spPr>
        <p:txBody>
          <a:bodyPr anchor="b"/>
          <a:lstStyle>
            <a:lvl1pPr marL="0" indent="0">
              <a:buNone/>
              <a:defRPr sz="12100" b="1"/>
            </a:lvl1pPr>
            <a:lvl2pPr marL="2309704" indent="0">
              <a:buNone/>
              <a:defRPr sz="10200" b="1"/>
            </a:lvl2pPr>
            <a:lvl3pPr marL="4619409" indent="0">
              <a:buNone/>
              <a:defRPr sz="9100" b="1"/>
            </a:lvl3pPr>
            <a:lvl4pPr marL="6929116" indent="0">
              <a:buNone/>
              <a:defRPr sz="8100" b="1"/>
            </a:lvl4pPr>
            <a:lvl5pPr marL="9238821" indent="0">
              <a:buNone/>
              <a:defRPr sz="8100" b="1"/>
            </a:lvl5pPr>
            <a:lvl6pPr marL="11548525" indent="0">
              <a:buNone/>
              <a:defRPr sz="8100" b="1"/>
            </a:lvl6pPr>
            <a:lvl7pPr marL="13858230" indent="0">
              <a:buNone/>
              <a:defRPr sz="8100" b="1"/>
            </a:lvl7pPr>
            <a:lvl8pPr marL="16167934" indent="0">
              <a:buNone/>
              <a:defRPr sz="8100" b="1"/>
            </a:lvl8pPr>
            <a:lvl9pPr marL="18477640" indent="0">
              <a:buNone/>
              <a:defRPr sz="8100" b="1"/>
            </a:lvl9pPr>
          </a:lstStyle>
          <a:p>
            <a:pPr lvl="0"/>
            <a:r>
              <a:rPr lang="en-US" smtClean="0"/>
              <a:t>Click to edit Master text styles</a:t>
            </a:r>
          </a:p>
        </p:txBody>
      </p:sp>
      <p:sp>
        <p:nvSpPr>
          <p:cNvPr id="6" name="Content Placeholder 5"/>
          <p:cNvSpPr>
            <a:spLocks noGrp="1"/>
          </p:cNvSpPr>
          <p:nvPr>
            <p:ph sz="quarter" idx="4"/>
          </p:nvPr>
        </p:nvSpPr>
        <p:spPr>
          <a:xfrm>
            <a:off x="22296124" y="10439403"/>
            <a:ext cx="19400520" cy="18966183"/>
          </a:xfrm>
        </p:spPr>
        <p:txBody>
          <a:bodyPr/>
          <a:lstStyle>
            <a:lvl1pPr>
              <a:defRPr sz="12100"/>
            </a:lvl1pPr>
            <a:lvl2pPr>
              <a:defRPr sz="10200"/>
            </a:lvl2pPr>
            <a:lvl3pPr>
              <a:defRPr sz="91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BF270-642E-4304-B8CD-527791D28253}" type="datetimeFigureOut">
              <a:rPr lang="en-US" smtClean="0"/>
              <a:pPr/>
              <a:t>9/21/2013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D75BB7-4789-4ED9-BEEC-5F493383B8B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BF270-642E-4304-B8CD-527791D28253}" type="datetimeFigureOut">
              <a:rPr lang="en-US" smtClean="0"/>
              <a:pPr/>
              <a:t>9/21/2013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D75BB7-4789-4ED9-BEEC-5F493383B8B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BF270-642E-4304-B8CD-527791D28253}" type="datetimeFigureOut">
              <a:rPr lang="en-US" smtClean="0"/>
              <a:pPr/>
              <a:t>9/21/2013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D75BB7-4789-4ED9-BEEC-5F493383B8B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6" y="1310640"/>
            <a:ext cx="14439903" cy="5577840"/>
          </a:xfrm>
        </p:spPr>
        <p:txBody>
          <a:bodyPr anchor="b"/>
          <a:lstStyle>
            <a:lvl1pPr algn="l">
              <a:defRPr sz="10200" b="1"/>
            </a:lvl1pPr>
          </a:lstStyle>
          <a:p>
            <a:r>
              <a:rPr lang="en-US" smtClean="0"/>
              <a:t>Click to edit Master title style</a:t>
            </a:r>
            <a:endParaRPr lang="en-US"/>
          </a:p>
        </p:txBody>
      </p:sp>
      <p:sp>
        <p:nvSpPr>
          <p:cNvPr id="3" name="Content Placeholder 2"/>
          <p:cNvSpPr>
            <a:spLocks noGrp="1"/>
          </p:cNvSpPr>
          <p:nvPr>
            <p:ph idx="1"/>
          </p:nvPr>
        </p:nvSpPr>
        <p:spPr>
          <a:xfrm>
            <a:off x="17160240" y="1310645"/>
            <a:ext cx="24536400" cy="28094943"/>
          </a:xfrm>
        </p:spPr>
        <p:txBody>
          <a:bodyPr/>
          <a:lstStyle>
            <a:lvl1pPr>
              <a:defRPr sz="16200"/>
            </a:lvl1pPr>
            <a:lvl2pPr>
              <a:defRPr sz="14100"/>
            </a:lvl2pPr>
            <a:lvl3pPr>
              <a:defRPr sz="12100"/>
            </a:lvl3pPr>
            <a:lvl4pPr>
              <a:defRPr sz="10200"/>
            </a:lvl4pPr>
            <a:lvl5pPr>
              <a:defRPr sz="10200"/>
            </a:lvl5pPr>
            <a:lvl6pPr>
              <a:defRPr sz="10200"/>
            </a:lvl6pPr>
            <a:lvl7pPr>
              <a:defRPr sz="10200"/>
            </a:lvl7pPr>
            <a:lvl8pPr>
              <a:defRPr sz="10200"/>
            </a:lvl8pPr>
            <a:lvl9pPr>
              <a:defRPr sz="10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6" y="6888485"/>
            <a:ext cx="14439903" cy="22517103"/>
          </a:xfrm>
        </p:spPr>
        <p:txBody>
          <a:bodyPr/>
          <a:lstStyle>
            <a:lvl1pPr marL="0" indent="0">
              <a:buNone/>
              <a:defRPr sz="7100"/>
            </a:lvl1pPr>
            <a:lvl2pPr marL="2309704" indent="0">
              <a:buNone/>
              <a:defRPr sz="6000"/>
            </a:lvl2pPr>
            <a:lvl3pPr marL="4619409" indent="0">
              <a:buNone/>
              <a:defRPr sz="5000"/>
            </a:lvl3pPr>
            <a:lvl4pPr marL="6929116" indent="0">
              <a:buNone/>
              <a:defRPr sz="4600"/>
            </a:lvl4pPr>
            <a:lvl5pPr marL="9238821" indent="0">
              <a:buNone/>
              <a:defRPr sz="4600"/>
            </a:lvl5pPr>
            <a:lvl6pPr marL="11548525" indent="0">
              <a:buNone/>
              <a:defRPr sz="4600"/>
            </a:lvl6pPr>
            <a:lvl7pPr marL="13858230" indent="0">
              <a:buNone/>
              <a:defRPr sz="4600"/>
            </a:lvl7pPr>
            <a:lvl8pPr marL="16167934" indent="0">
              <a:buNone/>
              <a:defRPr sz="4600"/>
            </a:lvl8pPr>
            <a:lvl9pPr marL="18477640"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BF270-642E-4304-B8CD-527791D28253}" type="datetimeFigureOut">
              <a:rPr lang="en-US" smtClean="0"/>
              <a:pPr/>
              <a:t>9/21/2013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75BB7-4789-4ED9-BEEC-5F493383B8B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3"/>
            <a:ext cx="26334720" cy="2720343"/>
          </a:xfrm>
        </p:spPr>
        <p:txBody>
          <a:bodyPr anchor="b"/>
          <a:lstStyle>
            <a:lvl1pPr algn="l">
              <a:defRPr sz="102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6200"/>
            </a:lvl1pPr>
            <a:lvl2pPr marL="2309704" indent="0">
              <a:buNone/>
              <a:defRPr sz="14100"/>
            </a:lvl2pPr>
            <a:lvl3pPr marL="4619409" indent="0">
              <a:buNone/>
              <a:defRPr sz="12100"/>
            </a:lvl3pPr>
            <a:lvl4pPr marL="6929116" indent="0">
              <a:buNone/>
              <a:defRPr sz="10200"/>
            </a:lvl4pPr>
            <a:lvl5pPr marL="9238821" indent="0">
              <a:buNone/>
              <a:defRPr sz="10200"/>
            </a:lvl5pPr>
            <a:lvl6pPr marL="11548525" indent="0">
              <a:buNone/>
              <a:defRPr sz="10200"/>
            </a:lvl6pPr>
            <a:lvl7pPr marL="13858230" indent="0">
              <a:buNone/>
              <a:defRPr sz="10200"/>
            </a:lvl7pPr>
            <a:lvl8pPr marL="16167934" indent="0">
              <a:buNone/>
              <a:defRPr sz="10200"/>
            </a:lvl8pPr>
            <a:lvl9pPr marL="18477640" indent="0">
              <a:buNone/>
              <a:defRPr sz="10200"/>
            </a:lvl9pPr>
          </a:lstStyle>
          <a:p>
            <a:endParaRPr lang="en-US" dirty="0"/>
          </a:p>
        </p:txBody>
      </p:sp>
      <p:sp>
        <p:nvSpPr>
          <p:cNvPr id="4" name="Text Placeholder 3"/>
          <p:cNvSpPr>
            <a:spLocks noGrp="1"/>
          </p:cNvSpPr>
          <p:nvPr>
            <p:ph type="body" sz="half" idx="2"/>
          </p:nvPr>
        </p:nvSpPr>
        <p:spPr>
          <a:xfrm>
            <a:off x="8602983" y="25763226"/>
            <a:ext cx="26334720" cy="3863337"/>
          </a:xfrm>
        </p:spPr>
        <p:txBody>
          <a:bodyPr/>
          <a:lstStyle>
            <a:lvl1pPr marL="0" indent="0">
              <a:buNone/>
              <a:defRPr sz="7100"/>
            </a:lvl1pPr>
            <a:lvl2pPr marL="2309704" indent="0">
              <a:buNone/>
              <a:defRPr sz="6000"/>
            </a:lvl2pPr>
            <a:lvl3pPr marL="4619409" indent="0">
              <a:buNone/>
              <a:defRPr sz="5000"/>
            </a:lvl3pPr>
            <a:lvl4pPr marL="6929116" indent="0">
              <a:buNone/>
              <a:defRPr sz="4600"/>
            </a:lvl4pPr>
            <a:lvl5pPr marL="9238821" indent="0">
              <a:buNone/>
              <a:defRPr sz="4600"/>
            </a:lvl5pPr>
            <a:lvl6pPr marL="11548525" indent="0">
              <a:buNone/>
              <a:defRPr sz="4600"/>
            </a:lvl6pPr>
            <a:lvl7pPr marL="13858230" indent="0">
              <a:buNone/>
              <a:defRPr sz="4600"/>
            </a:lvl7pPr>
            <a:lvl8pPr marL="16167934" indent="0">
              <a:buNone/>
              <a:defRPr sz="4600"/>
            </a:lvl8pPr>
            <a:lvl9pPr marL="18477640"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BF270-642E-4304-B8CD-527791D28253}" type="datetimeFigureOut">
              <a:rPr lang="en-US" smtClean="0"/>
              <a:pPr/>
              <a:t>9/21/2013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75BB7-4789-4ED9-BEEC-5F493383B8B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61941" tIns="230971" rIns="461941" bIns="23097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5"/>
            <a:ext cx="39502080" cy="21724623"/>
          </a:xfrm>
          <a:prstGeom prst="rect">
            <a:avLst/>
          </a:prstGeom>
        </p:spPr>
        <p:txBody>
          <a:bodyPr vert="horz" lIns="461941" tIns="230971" rIns="461941" bIns="23097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3"/>
            <a:ext cx="10241280" cy="1752600"/>
          </a:xfrm>
          <a:prstGeom prst="rect">
            <a:avLst/>
          </a:prstGeom>
        </p:spPr>
        <p:txBody>
          <a:bodyPr vert="horz" lIns="461941" tIns="230971" rIns="461941" bIns="230971" rtlCol="0" anchor="ctr"/>
          <a:lstStyle>
            <a:lvl1pPr algn="l">
              <a:defRPr sz="6000">
                <a:solidFill>
                  <a:schemeClr val="tx1">
                    <a:tint val="75000"/>
                  </a:schemeClr>
                </a:solidFill>
              </a:defRPr>
            </a:lvl1pPr>
          </a:lstStyle>
          <a:p>
            <a:fld id="{63ABF270-642E-4304-B8CD-527791D28253}" type="datetimeFigureOut">
              <a:rPr lang="en-US" smtClean="0"/>
              <a:pPr/>
              <a:t>9/21/2013</a:t>
            </a:fld>
            <a:endParaRPr lang="en-US" dirty="0"/>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61941" tIns="230971" rIns="461941" bIns="230971" rtlCol="0" anchor="ctr"/>
          <a:lstStyle>
            <a:lvl1pPr algn="ctr">
              <a:defRPr sz="6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61941" tIns="230971" rIns="461941" bIns="230971" rtlCol="0" anchor="ctr"/>
          <a:lstStyle>
            <a:lvl1pPr algn="r">
              <a:defRPr sz="6000">
                <a:solidFill>
                  <a:schemeClr val="tx1">
                    <a:tint val="75000"/>
                  </a:schemeClr>
                </a:solidFill>
              </a:defRPr>
            </a:lvl1pPr>
          </a:lstStyle>
          <a:p>
            <a:fld id="{1AD75BB7-4789-4ED9-BEEC-5F493383B8B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619409" rtl="0" eaLnBrk="1" latinLnBrk="0" hangingPunct="1">
        <a:spcBef>
          <a:spcPct val="0"/>
        </a:spcBef>
        <a:buNone/>
        <a:defRPr sz="22300" kern="1200">
          <a:solidFill>
            <a:schemeClr val="tx1"/>
          </a:solidFill>
          <a:latin typeface="+mj-lt"/>
          <a:ea typeface="+mj-ea"/>
          <a:cs typeface="+mj-cs"/>
        </a:defRPr>
      </a:lvl1pPr>
    </p:titleStyle>
    <p:bodyStyle>
      <a:lvl1pPr marL="1732279" indent="-1732279" algn="l" defTabSz="4619409" rtl="0" eaLnBrk="1" latinLnBrk="0" hangingPunct="1">
        <a:spcBef>
          <a:spcPct val="20000"/>
        </a:spcBef>
        <a:buFont typeface="Arial" pitchFamily="34" charset="0"/>
        <a:buChar char="•"/>
        <a:defRPr sz="16200" kern="1200">
          <a:solidFill>
            <a:schemeClr val="tx1"/>
          </a:solidFill>
          <a:latin typeface="+mn-lt"/>
          <a:ea typeface="+mn-ea"/>
          <a:cs typeface="+mn-cs"/>
        </a:defRPr>
      </a:lvl1pPr>
      <a:lvl2pPr marL="3753271" indent="-1443567" algn="l" defTabSz="4619409" rtl="0" eaLnBrk="1" latinLnBrk="0" hangingPunct="1">
        <a:spcBef>
          <a:spcPct val="20000"/>
        </a:spcBef>
        <a:buFont typeface="Arial" pitchFamily="34" charset="0"/>
        <a:buChar char="–"/>
        <a:defRPr sz="14100" kern="1200">
          <a:solidFill>
            <a:schemeClr val="tx1"/>
          </a:solidFill>
          <a:latin typeface="+mn-lt"/>
          <a:ea typeface="+mn-ea"/>
          <a:cs typeface="+mn-cs"/>
        </a:defRPr>
      </a:lvl2pPr>
      <a:lvl3pPr marL="5774263" indent="-1154853" algn="l" defTabSz="4619409" rtl="0" eaLnBrk="1" latinLnBrk="0" hangingPunct="1">
        <a:spcBef>
          <a:spcPct val="20000"/>
        </a:spcBef>
        <a:buFont typeface="Arial" pitchFamily="34" charset="0"/>
        <a:buChar char="•"/>
        <a:defRPr sz="12100" kern="1200">
          <a:solidFill>
            <a:schemeClr val="tx1"/>
          </a:solidFill>
          <a:latin typeface="+mn-lt"/>
          <a:ea typeface="+mn-ea"/>
          <a:cs typeface="+mn-cs"/>
        </a:defRPr>
      </a:lvl3pPr>
      <a:lvl4pPr marL="8083968" indent="-1154853" algn="l" defTabSz="4619409" rtl="0" eaLnBrk="1" latinLnBrk="0" hangingPunct="1">
        <a:spcBef>
          <a:spcPct val="20000"/>
        </a:spcBef>
        <a:buFont typeface="Arial" pitchFamily="34" charset="0"/>
        <a:buChar char="–"/>
        <a:defRPr sz="10200" kern="1200">
          <a:solidFill>
            <a:schemeClr val="tx1"/>
          </a:solidFill>
          <a:latin typeface="+mn-lt"/>
          <a:ea typeface="+mn-ea"/>
          <a:cs typeface="+mn-cs"/>
        </a:defRPr>
      </a:lvl4pPr>
      <a:lvl5pPr marL="10393672" indent="-1154853" algn="l" defTabSz="4619409" rtl="0" eaLnBrk="1" latinLnBrk="0" hangingPunct="1">
        <a:spcBef>
          <a:spcPct val="20000"/>
        </a:spcBef>
        <a:buFont typeface="Arial" pitchFamily="34" charset="0"/>
        <a:buChar char="»"/>
        <a:defRPr sz="10200" kern="1200">
          <a:solidFill>
            <a:schemeClr val="tx1"/>
          </a:solidFill>
          <a:latin typeface="+mn-lt"/>
          <a:ea typeface="+mn-ea"/>
          <a:cs typeface="+mn-cs"/>
        </a:defRPr>
      </a:lvl5pPr>
      <a:lvl6pPr marL="12703378" indent="-1154853" algn="l" defTabSz="4619409" rtl="0" eaLnBrk="1" latinLnBrk="0" hangingPunct="1">
        <a:spcBef>
          <a:spcPct val="20000"/>
        </a:spcBef>
        <a:buFont typeface="Arial" pitchFamily="34" charset="0"/>
        <a:buChar char="•"/>
        <a:defRPr sz="10200" kern="1200">
          <a:solidFill>
            <a:schemeClr val="tx1"/>
          </a:solidFill>
          <a:latin typeface="+mn-lt"/>
          <a:ea typeface="+mn-ea"/>
          <a:cs typeface="+mn-cs"/>
        </a:defRPr>
      </a:lvl6pPr>
      <a:lvl7pPr marL="15013082" indent="-1154853" algn="l" defTabSz="4619409" rtl="0" eaLnBrk="1" latinLnBrk="0" hangingPunct="1">
        <a:spcBef>
          <a:spcPct val="20000"/>
        </a:spcBef>
        <a:buFont typeface="Arial" pitchFamily="34" charset="0"/>
        <a:buChar char="•"/>
        <a:defRPr sz="10200" kern="1200">
          <a:solidFill>
            <a:schemeClr val="tx1"/>
          </a:solidFill>
          <a:latin typeface="+mn-lt"/>
          <a:ea typeface="+mn-ea"/>
          <a:cs typeface="+mn-cs"/>
        </a:defRPr>
      </a:lvl7pPr>
      <a:lvl8pPr marL="17322788" indent="-1154853" algn="l" defTabSz="4619409" rtl="0" eaLnBrk="1" latinLnBrk="0" hangingPunct="1">
        <a:spcBef>
          <a:spcPct val="20000"/>
        </a:spcBef>
        <a:buFont typeface="Arial" pitchFamily="34" charset="0"/>
        <a:buChar char="•"/>
        <a:defRPr sz="10200" kern="1200">
          <a:solidFill>
            <a:schemeClr val="tx1"/>
          </a:solidFill>
          <a:latin typeface="+mn-lt"/>
          <a:ea typeface="+mn-ea"/>
          <a:cs typeface="+mn-cs"/>
        </a:defRPr>
      </a:lvl8pPr>
      <a:lvl9pPr marL="19632494" indent="-1154853" algn="l" defTabSz="4619409" rtl="0" eaLnBrk="1" latinLnBrk="0" hangingPunct="1">
        <a:spcBef>
          <a:spcPct val="20000"/>
        </a:spcBef>
        <a:buFont typeface="Arial" pitchFamily="34" charset="0"/>
        <a:buChar char="•"/>
        <a:defRPr sz="10200" kern="1200">
          <a:solidFill>
            <a:schemeClr val="tx1"/>
          </a:solidFill>
          <a:latin typeface="+mn-lt"/>
          <a:ea typeface="+mn-ea"/>
          <a:cs typeface="+mn-cs"/>
        </a:defRPr>
      </a:lvl9pPr>
    </p:bodyStyle>
    <p:otherStyle>
      <a:defPPr>
        <a:defRPr lang="en-US"/>
      </a:defPPr>
      <a:lvl1pPr marL="0" algn="l" defTabSz="4619409" rtl="0" eaLnBrk="1" latinLnBrk="0" hangingPunct="1">
        <a:defRPr sz="9100" kern="1200">
          <a:solidFill>
            <a:schemeClr val="tx1"/>
          </a:solidFill>
          <a:latin typeface="+mn-lt"/>
          <a:ea typeface="+mn-ea"/>
          <a:cs typeface="+mn-cs"/>
        </a:defRPr>
      </a:lvl1pPr>
      <a:lvl2pPr marL="2309704" algn="l" defTabSz="4619409" rtl="0" eaLnBrk="1" latinLnBrk="0" hangingPunct="1">
        <a:defRPr sz="9100" kern="1200">
          <a:solidFill>
            <a:schemeClr val="tx1"/>
          </a:solidFill>
          <a:latin typeface="+mn-lt"/>
          <a:ea typeface="+mn-ea"/>
          <a:cs typeface="+mn-cs"/>
        </a:defRPr>
      </a:lvl2pPr>
      <a:lvl3pPr marL="4619409" algn="l" defTabSz="4619409" rtl="0" eaLnBrk="1" latinLnBrk="0" hangingPunct="1">
        <a:defRPr sz="9100" kern="1200">
          <a:solidFill>
            <a:schemeClr val="tx1"/>
          </a:solidFill>
          <a:latin typeface="+mn-lt"/>
          <a:ea typeface="+mn-ea"/>
          <a:cs typeface="+mn-cs"/>
        </a:defRPr>
      </a:lvl3pPr>
      <a:lvl4pPr marL="6929116" algn="l" defTabSz="4619409" rtl="0" eaLnBrk="1" latinLnBrk="0" hangingPunct="1">
        <a:defRPr sz="9100" kern="1200">
          <a:solidFill>
            <a:schemeClr val="tx1"/>
          </a:solidFill>
          <a:latin typeface="+mn-lt"/>
          <a:ea typeface="+mn-ea"/>
          <a:cs typeface="+mn-cs"/>
        </a:defRPr>
      </a:lvl4pPr>
      <a:lvl5pPr marL="9238821" algn="l" defTabSz="4619409" rtl="0" eaLnBrk="1" latinLnBrk="0" hangingPunct="1">
        <a:defRPr sz="9100" kern="1200">
          <a:solidFill>
            <a:schemeClr val="tx1"/>
          </a:solidFill>
          <a:latin typeface="+mn-lt"/>
          <a:ea typeface="+mn-ea"/>
          <a:cs typeface="+mn-cs"/>
        </a:defRPr>
      </a:lvl5pPr>
      <a:lvl6pPr marL="11548525" algn="l" defTabSz="4619409" rtl="0" eaLnBrk="1" latinLnBrk="0" hangingPunct="1">
        <a:defRPr sz="9100" kern="1200">
          <a:solidFill>
            <a:schemeClr val="tx1"/>
          </a:solidFill>
          <a:latin typeface="+mn-lt"/>
          <a:ea typeface="+mn-ea"/>
          <a:cs typeface="+mn-cs"/>
        </a:defRPr>
      </a:lvl6pPr>
      <a:lvl7pPr marL="13858230" algn="l" defTabSz="4619409" rtl="0" eaLnBrk="1" latinLnBrk="0" hangingPunct="1">
        <a:defRPr sz="9100" kern="1200">
          <a:solidFill>
            <a:schemeClr val="tx1"/>
          </a:solidFill>
          <a:latin typeface="+mn-lt"/>
          <a:ea typeface="+mn-ea"/>
          <a:cs typeface="+mn-cs"/>
        </a:defRPr>
      </a:lvl7pPr>
      <a:lvl8pPr marL="16167934" algn="l" defTabSz="4619409" rtl="0" eaLnBrk="1" latinLnBrk="0" hangingPunct="1">
        <a:defRPr sz="9100" kern="1200">
          <a:solidFill>
            <a:schemeClr val="tx1"/>
          </a:solidFill>
          <a:latin typeface="+mn-lt"/>
          <a:ea typeface="+mn-ea"/>
          <a:cs typeface="+mn-cs"/>
        </a:defRPr>
      </a:lvl8pPr>
      <a:lvl9pPr marL="18477640" algn="l" defTabSz="4619409" rtl="0" eaLnBrk="1" latinLnBrk="0" hangingPunct="1">
        <a:defRPr sz="9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oleObject" Target="../embeddings/oleObject6.bin"/><Relationship Id="rId18" Type="http://schemas.openxmlformats.org/officeDocument/2006/relationships/image" Target="../media/image20.jpeg"/><Relationship Id="rId26" Type="http://schemas.openxmlformats.org/officeDocument/2006/relationships/image" Target="../media/image26.png"/><Relationship Id="rId3" Type="http://schemas.openxmlformats.org/officeDocument/2006/relationships/notesSlide" Target="../notesSlides/notesSlide1.xml"/><Relationship Id="rId21" Type="http://schemas.openxmlformats.org/officeDocument/2006/relationships/oleObject" Target="../embeddings/oleObject8.bin"/><Relationship Id="rId7" Type="http://schemas.openxmlformats.org/officeDocument/2006/relationships/oleObject" Target="../embeddings/oleObject1.bin"/><Relationship Id="rId12" Type="http://schemas.openxmlformats.org/officeDocument/2006/relationships/image" Target="../media/image16.png"/><Relationship Id="rId17" Type="http://schemas.openxmlformats.org/officeDocument/2006/relationships/image" Target="../media/image19.png"/><Relationship Id="rId25" Type="http://schemas.openxmlformats.org/officeDocument/2006/relationships/oleObject" Target="../embeddings/oleObject9.bin"/><Relationship Id="rId2" Type="http://schemas.openxmlformats.org/officeDocument/2006/relationships/slideLayout" Target="../slideLayouts/slideLayout7.xml"/><Relationship Id="rId16" Type="http://schemas.openxmlformats.org/officeDocument/2006/relationships/image" Target="../media/image18.png"/><Relationship Id="rId20" Type="http://schemas.openxmlformats.org/officeDocument/2006/relationships/image" Target="../media/image22.png"/><Relationship Id="rId29" Type="http://schemas.openxmlformats.org/officeDocument/2006/relationships/oleObject" Target="../embeddings/oleObject11.bin"/><Relationship Id="rId1" Type="http://schemas.openxmlformats.org/officeDocument/2006/relationships/vmlDrawing" Target="../drawings/vmlDrawing1.vml"/><Relationship Id="rId6" Type="http://schemas.openxmlformats.org/officeDocument/2006/relationships/image" Target="../media/image15.png"/><Relationship Id="rId11" Type="http://schemas.openxmlformats.org/officeDocument/2006/relationships/oleObject" Target="../embeddings/oleObject5.bin"/><Relationship Id="rId24" Type="http://schemas.openxmlformats.org/officeDocument/2006/relationships/image" Target="../media/image25.png"/><Relationship Id="rId5" Type="http://schemas.openxmlformats.org/officeDocument/2006/relationships/image" Target="../media/image14.png"/><Relationship Id="rId15" Type="http://schemas.openxmlformats.org/officeDocument/2006/relationships/image" Target="../media/image17.png"/><Relationship Id="rId23" Type="http://schemas.openxmlformats.org/officeDocument/2006/relationships/image" Target="../media/image24.png"/><Relationship Id="rId28" Type="http://schemas.openxmlformats.org/officeDocument/2006/relationships/image" Target="../media/image27.png"/><Relationship Id="rId10" Type="http://schemas.openxmlformats.org/officeDocument/2006/relationships/oleObject" Target="../embeddings/oleObject4.bin"/><Relationship Id="rId19" Type="http://schemas.openxmlformats.org/officeDocument/2006/relationships/image" Target="../media/image21.png"/><Relationship Id="rId31" Type="http://schemas.openxmlformats.org/officeDocument/2006/relationships/oleObject" Target="../embeddings/oleObject13.bin"/><Relationship Id="rId4" Type="http://schemas.openxmlformats.org/officeDocument/2006/relationships/image" Target="../media/image13.png"/><Relationship Id="rId9" Type="http://schemas.openxmlformats.org/officeDocument/2006/relationships/oleObject" Target="../embeddings/oleObject3.bin"/><Relationship Id="rId14" Type="http://schemas.openxmlformats.org/officeDocument/2006/relationships/oleObject" Target="../embeddings/oleObject7.bin"/><Relationship Id="rId22" Type="http://schemas.openxmlformats.org/officeDocument/2006/relationships/image" Target="../media/image23.png"/><Relationship Id="rId27" Type="http://schemas.openxmlformats.org/officeDocument/2006/relationships/oleObject" Target="../embeddings/oleObject10.bin"/><Relationship Id="rId30"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Box 134"/>
          <p:cNvSpPr txBox="1"/>
          <p:nvPr/>
        </p:nvSpPr>
        <p:spPr>
          <a:xfrm>
            <a:off x="10515600" y="21278671"/>
            <a:ext cx="4343400" cy="120032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1</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 a first-order internal multiple; (b) a second-order internal multiple. </a:t>
            </a:r>
            <a:endParaRPr lang="en-US" sz="2400" i="1" dirty="0">
              <a:latin typeface="Times New Roman" pitchFamily="18" charset="0"/>
              <a:cs typeface="Times New Roman" pitchFamily="18" charset="0"/>
            </a:endParaRPr>
          </a:p>
        </p:txBody>
      </p:sp>
      <p:pic>
        <p:nvPicPr>
          <p:cNvPr id="1059" name="Picture 35"/>
          <p:cNvPicPr>
            <a:picLocks noChangeAspect="1" noChangeArrowheads="1"/>
          </p:cNvPicPr>
          <p:nvPr/>
        </p:nvPicPr>
        <p:blipFill>
          <a:blip r:embed="rId4" cstate="print"/>
          <a:srcRect/>
          <a:stretch>
            <a:fillRect/>
          </a:stretch>
        </p:blipFill>
        <p:spPr bwMode="auto">
          <a:xfrm>
            <a:off x="10218420" y="18623339"/>
            <a:ext cx="4411980" cy="2621280"/>
          </a:xfrm>
          <a:prstGeom prst="rect">
            <a:avLst/>
          </a:prstGeom>
          <a:noFill/>
          <a:ln w="9525">
            <a:noFill/>
            <a:miter lim="800000"/>
            <a:headEnd/>
            <a:tailEnd/>
          </a:ln>
        </p:spPr>
      </p:pic>
      <p:sp>
        <p:nvSpPr>
          <p:cNvPr id="6" name="Rectangle 5"/>
          <p:cNvSpPr/>
          <p:nvPr/>
        </p:nvSpPr>
        <p:spPr>
          <a:xfrm>
            <a:off x="13614400" y="23317200"/>
            <a:ext cx="14732000" cy="594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4736" tIns="67367" rIns="134736" bIns="67367" rtlCol="0" anchor="ctr"/>
          <a:lstStyle/>
          <a:p>
            <a:pPr algn="ctr"/>
            <a:endParaRPr lang="en-US" dirty="0"/>
          </a:p>
        </p:txBody>
      </p:sp>
      <p:sp>
        <p:nvSpPr>
          <p:cNvPr id="7" name="TextBox 6"/>
          <p:cNvSpPr txBox="1"/>
          <p:nvPr/>
        </p:nvSpPr>
        <p:spPr>
          <a:xfrm>
            <a:off x="914400" y="7239000"/>
            <a:ext cx="13411200" cy="7030245"/>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The inverse scattering series (ISS) predicts internal multiples directly and without subsurface information (Weglein et. al., 2003). This is achieved through a task-speciﬁc subseries within the overall ISS. In the subseries that removes  ﬁrst-order internal multiples, the second term is called the leading-order attenuator of first-order internal multiples. The basic idea behind the leading-order attenuator is that </a:t>
            </a:r>
            <a:r>
              <a:rPr lang="en-US" sz="3200" dirty="0" err="1" smtClean="0">
                <a:latin typeface="Times New Roman" pitchFamily="18" charset="0"/>
                <a:cs typeface="Times New Roman" pitchFamily="18" charset="0"/>
              </a:rPr>
              <a:t>ﬁrst</a:t>
            </a:r>
            <a:r>
              <a:rPr lang="en-US" sz="3200" dirty="0" smtClean="0">
                <a:latin typeface="Times New Roman" pitchFamily="18" charset="0"/>
                <a:cs typeface="Times New Roman" pitchFamily="18" charset="0"/>
              </a:rPr>
              <a:t>-order internal multiples can be predicted by the combination of primaries that satisfy the ‘lower-higher-lower’ relationship in the pseudo-depth domain. However, the entire data set, consisting of primaries and internal multiples, enters the algorithm. When internal multiples act as subevents, the leading-order attenuator produces not only ﬁrst-order internal multiples, but also higher-order internal multiples and, at times, “spurious” events (that do not correspond to any actual events in input data). This abstract shows how the ISS responds to the issue of spurious events and strengthens the internal multiple algorithm  by accommodating primaries and internal multiples.</a:t>
            </a:r>
            <a:endParaRPr lang="en-US" sz="3200" dirty="0">
              <a:latin typeface="Times New Roman" pitchFamily="18" charset="0"/>
              <a:cs typeface="Times New Roman" pitchFamily="18" charset="0"/>
            </a:endParaRPr>
          </a:p>
        </p:txBody>
      </p:sp>
      <p:sp>
        <p:nvSpPr>
          <p:cNvPr id="19" name="TextBox 18"/>
          <p:cNvSpPr txBox="1"/>
          <p:nvPr/>
        </p:nvSpPr>
        <p:spPr>
          <a:xfrm>
            <a:off x="10591800" y="767456"/>
            <a:ext cx="28854400" cy="2752151"/>
          </a:xfrm>
          <a:prstGeom prst="rect">
            <a:avLst/>
          </a:prstGeom>
          <a:noFill/>
        </p:spPr>
        <p:txBody>
          <a:bodyPr wrap="square" lIns="134736" tIns="67367" rIns="134736" bIns="67367" rtlCol="0">
            <a:spAutoFit/>
          </a:bodyPr>
          <a:lstStyle/>
          <a:p>
            <a:pPr algn="ctr"/>
            <a:r>
              <a:rPr lang="en-US" sz="8500" dirty="0" smtClean="0"/>
              <a:t>General theory for accommodating primaries and multiples </a:t>
            </a:r>
          </a:p>
          <a:p>
            <a:pPr algn="ctr"/>
            <a:r>
              <a:rPr lang="en-US" sz="8500" dirty="0" smtClean="0"/>
              <a:t>in internal multiple algorithm: analysis and numerical tests</a:t>
            </a:r>
          </a:p>
        </p:txBody>
      </p:sp>
      <p:pic>
        <p:nvPicPr>
          <p:cNvPr id="20" name="Picture 19" descr="Picture1.png"/>
          <p:cNvPicPr>
            <a:picLocks noChangeAspect="1"/>
          </p:cNvPicPr>
          <p:nvPr/>
        </p:nvPicPr>
        <p:blipFill>
          <a:blip r:embed="rId5" cstate="print"/>
          <a:srcRect l="8669" r="8127"/>
          <a:stretch>
            <a:fillRect/>
          </a:stretch>
        </p:blipFill>
        <p:spPr>
          <a:xfrm>
            <a:off x="224318" y="896853"/>
            <a:ext cx="8986842" cy="2989347"/>
          </a:xfrm>
          <a:prstGeom prst="rect">
            <a:avLst/>
          </a:prstGeom>
        </p:spPr>
      </p:pic>
      <p:pic>
        <p:nvPicPr>
          <p:cNvPr id="21" name="Picture 5" descr="uh1"/>
          <p:cNvPicPr>
            <a:picLocks noChangeArrowheads="1"/>
          </p:cNvPicPr>
          <p:nvPr/>
        </p:nvPicPr>
        <p:blipFill>
          <a:blip r:embed="rId6" cstate="print"/>
          <a:srcRect/>
          <a:stretch>
            <a:fillRect/>
          </a:stretch>
        </p:blipFill>
        <p:spPr bwMode="auto">
          <a:xfrm>
            <a:off x="9287360" y="1247662"/>
            <a:ext cx="1990240" cy="2341464"/>
          </a:xfrm>
          <a:prstGeom prst="rect">
            <a:avLst/>
          </a:prstGeom>
          <a:noFill/>
          <a:ln w="9525">
            <a:noFill/>
            <a:miter lim="800000"/>
            <a:headEnd/>
            <a:tailEnd/>
          </a:ln>
        </p:spPr>
      </p:pic>
      <p:sp>
        <p:nvSpPr>
          <p:cNvPr id="23" name="Line 10759"/>
          <p:cNvSpPr>
            <a:spLocks noChangeShapeType="1"/>
          </p:cNvSpPr>
          <p:nvPr/>
        </p:nvSpPr>
        <p:spPr bwMode="auto">
          <a:xfrm>
            <a:off x="0" y="5878286"/>
            <a:ext cx="43789600" cy="0"/>
          </a:xfrm>
          <a:prstGeom prst="line">
            <a:avLst/>
          </a:prstGeom>
          <a:noFill/>
          <a:ln w="63500">
            <a:solidFill>
              <a:srgbClr val="808080"/>
            </a:solidFill>
            <a:round/>
            <a:headEnd/>
            <a:tailEnd/>
          </a:ln>
          <a:effectLst>
            <a:outerShdw blurRad="50800" dist="38100" dir="2700000" algn="tl" rotWithShape="0">
              <a:prstClr val="black">
                <a:alpha val="40000"/>
              </a:prstClr>
            </a:outerShdw>
          </a:effectLst>
        </p:spPr>
        <p:txBody>
          <a:bodyPr lIns="134736" tIns="67367" rIns="134736" bIns="67367"/>
          <a:lstStyle/>
          <a:p>
            <a:endParaRPr lang="zh-CN" altLang="en-US"/>
          </a:p>
        </p:txBody>
      </p:sp>
      <p:sp>
        <p:nvSpPr>
          <p:cNvPr id="24" name="Text Box 11124"/>
          <p:cNvSpPr txBox="1">
            <a:spLocks noChangeArrowheads="1"/>
          </p:cNvSpPr>
          <p:nvPr/>
        </p:nvSpPr>
        <p:spPr bwMode="auto">
          <a:xfrm>
            <a:off x="914400" y="6270173"/>
            <a:ext cx="13411200" cy="783771"/>
          </a:xfrm>
          <a:prstGeom prst="rect">
            <a:avLst/>
          </a:prstGeom>
          <a:solidFill>
            <a:srgbClr val="66CCFF">
              <a:alpha val="79999"/>
            </a:srgbClr>
          </a:solidFill>
          <a:ln w="9525">
            <a:noFill/>
            <a:miter lim="800000"/>
            <a:headEnd/>
            <a:tailEnd/>
          </a:ln>
          <a:effectLst>
            <a:outerShdw blurRad="50800" dist="38100" dir="2700000" algn="tl" rotWithShape="0">
              <a:prstClr val="black">
                <a:alpha val="40000"/>
              </a:prstClr>
            </a:outerShdw>
          </a:effectLst>
        </p:spPr>
        <p:txBody>
          <a:bodyPr lIns="134727" tIns="67364" rIns="134727" bIns="67364"/>
          <a:lstStyle/>
          <a:p>
            <a:pPr algn="ctr"/>
            <a:r>
              <a:rPr lang="en-US" altLang="zh-CN" sz="4600" b="1" dirty="0">
                <a:latin typeface="Times New Roman" pitchFamily="18" charset="0"/>
                <a:ea typeface="宋体" pitchFamily="2" charset="-122"/>
                <a:cs typeface="Times New Roman" pitchFamily="18" charset="0"/>
              </a:rPr>
              <a:t>Abstract</a:t>
            </a:r>
          </a:p>
        </p:txBody>
      </p:sp>
      <p:sp>
        <p:nvSpPr>
          <p:cNvPr id="27" name="Text Box 11124"/>
          <p:cNvSpPr txBox="1">
            <a:spLocks noChangeArrowheads="1"/>
          </p:cNvSpPr>
          <p:nvPr/>
        </p:nvSpPr>
        <p:spPr bwMode="auto">
          <a:xfrm>
            <a:off x="29768800" y="26038629"/>
            <a:ext cx="13411200" cy="783771"/>
          </a:xfrm>
          <a:prstGeom prst="rect">
            <a:avLst/>
          </a:prstGeom>
          <a:solidFill>
            <a:srgbClr val="66CCFF">
              <a:alpha val="79999"/>
            </a:srgbClr>
          </a:solidFill>
          <a:ln w="9525">
            <a:noFill/>
            <a:miter lim="800000"/>
            <a:headEnd/>
            <a:tailEnd/>
          </a:ln>
          <a:effectLst>
            <a:outerShdw blurRad="50800" dist="38100" dir="2700000" algn="tl" rotWithShape="0">
              <a:prstClr val="black">
                <a:alpha val="40000"/>
              </a:prstClr>
            </a:outerShdw>
          </a:effectLst>
        </p:spPr>
        <p:txBody>
          <a:bodyPr lIns="134727" tIns="67364" rIns="134727" bIns="67364"/>
          <a:lstStyle/>
          <a:p>
            <a:pPr algn="ctr"/>
            <a:r>
              <a:rPr lang="en-US" altLang="zh-CN" sz="4600" b="1" dirty="0" smtClean="0">
                <a:latin typeface="Times New Roman" pitchFamily="18" charset="0"/>
                <a:ea typeface="宋体" pitchFamily="2" charset="-122"/>
                <a:cs typeface="Times New Roman" pitchFamily="18" charset="0"/>
              </a:rPr>
              <a:t>Conclusions</a:t>
            </a:r>
            <a:endParaRPr lang="en-US" altLang="zh-CN" sz="4600" b="1" dirty="0">
              <a:latin typeface="Times New Roman" pitchFamily="18" charset="0"/>
              <a:ea typeface="宋体" pitchFamily="2" charset="-122"/>
              <a:cs typeface="Times New Roman" pitchFamily="18" charset="0"/>
            </a:endParaRPr>
          </a:p>
        </p:txBody>
      </p:sp>
      <p:sp>
        <p:nvSpPr>
          <p:cNvPr id="28" name="Text Box 11124"/>
          <p:cNvSpPr txBox="1">
            <a:spLocks noChangeArrowheads="1"/>
          </p:cNvSpPr>
          <p:nvPr/>
        </p:nvSpPr>
        <p:spPr bwMode="auto">
          <a:xfrm>
            <a:off x="914400" y="14456229"/>
            <a:ext cx="13411200" cy="783771"/>
          </a:xfrm>
          <a:prstGeom prst="rect">
            <a:avLst/>
          </a:prstGeom>
          <a:solidFill>
            <a:srgbClr val="66CCFF">
              <a:alpha val="79999"/>
            </a:srgbClr>
          </a:solidFill>
          <a:ln w="9525">
            <a:noFill/>
            <a:miter lim="800000"/>
            <a:headEnd/>
            <a:tailEnd/>
          </a:ln>
          <a:effectLst>
            <a:outerShdw blurRad="50800" dist="38100" dir="2700000" algn="tl" rotWithShape="0">
              <a:prstClr val="black">
                <a:alpha val="40000"/>
              </a:prstClr>
            </a:outerShdw>
          </a:effectLst>
        </p:spPr>
        <p:txBody>
          <a:bodyPr lIns="134727" tIns="67364" rIns="134727" bIns="67364"/>
          <a:lstStyle/>
          <a:p>
            <a:pPr algn="ctr"/>
            <a:r>
              <a:rPr lang="en-US" altLang="zh-CN" sz="4600" b="1" dirty="0" smtClean="0">
                <a:latin typeface="Times New Roman" pitchFamily="18" charset="0"/>
                <a:ea typeface="宋体" pitchFamily="2" charset="-122"/>
                <a:cs typeface="Times New Roman" pitchFamily="18" charset="0"/>
              </a:rPr>
              <a:t>Introduction</a:t>
            </a:r>
            <a:endParaRPr lang="en-US" altLang="zh-CN" sz="4600" b="1" dirty="0">
              <a:latin typeface="Times New Roman" pitchFamily="18" charset="0"/>
              <a:ea typeface="宋体" pitchFamily="2" charset="-122"/>
              <a:cs typeface="Times New Roman" pitchFamily="18" charset="0"/>
            </a:endParaRPr>
          </a:p>
        </p:txBody>
      </p:sp>
      <p:sp>
        <p:nvSpPr>
          <p:cNvPr id="30" name="TextBox 29"/>
          <p:cNvSpPr txBox="1"/>
          <p:nvPr/>
        </p:nvSpPr>
        <p:spPr>
          <a:xfrm>
            <a:off x="914400" y="15466853"/>
            <a:ext cx="13411200" cy="3090705"/>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The ISS internal multiple method (</a:t>
            </a:r>
            <a:r>
              <a:rPr lang="da-DK" sz="3200" dirty="0" smtClean="0">
                <a:latin typeface="Times New Roman" pitchFamily="18" charset="0"/>
                <a:cs typeface="Times New Roman" pitchFamily="18" charset="0"/>
              </a:rPr>
              <a:t>Araújo et al., 1994 and Weglein et al., 1997</a:t>
            </a:r>
            <a:r>
              <a:rPr lang="en-US" sz="3200" dirty="0" smtClean="0">
                <a:latin typeface="Times New Roman" pitchFamily="18" charset="0"/>
                <a:cs typeface="Times New Roman" pitchFamily="18" charset="0"/>
              </a:rPr>
              <a:t>) predicts internal multiples at all depths at once. The ﬁrst term in the algorithm is the </a:t>
            </a:r>
            <a:r>
              <a:rPr lang="en-US" sz="3200" dirty="0" err="1" smtClean="0">
                <a:latin typeface="Times New Roman" pitchFamily="18" charset="0"/>
                <a:cs typeface="Times New Roman" pitchFamily="18" charset="0"/>
              </a:rPr>
              <a:t>deghosted</a:t>
            </a:r>
            <a:r>
              <a:rPr lang="en-US" sz="3200" dirty="0" smtClean="0">
                <a:latin typeface="Times New Roman" pitchFamily="18" charset="0"/>
                <a:cs typeface="Times New Roman" pitchFamily="18" charset="0"/>
              </a:rPr>
              <a:t> data </a:t>
            </a:r>
            <a:r>
              <a:rPr lang="en-US" sz="3200" i="1" dirty="0" smtClean="0">
                <a:latin typeface="Times New Roman" pitchFamily="18" charset="0"/>
                <a:cs typeface="Times New Roman" pitchFamily="18" charset="0"/>
              </a:rPr>
              <a:t>D</a:t>
            </a:r>
            <a:r>
              <a:rPr lang="en-US" sz="3200" dirty="0" smtClean="0">
                <a:latin typeface="Times New Roman" pitchFamily="18" charset="0"/>
                <a:cs typeface="Times New Roman" pitchFamily="18" charset="0"/>
              </a:rPr>
              <a:t> from which the reference waveﬁeld and free-surface multiples have been removed and source wavelet has been deconvolved. Consider a 1D earth and a normal incidence spike wave; we first Fourier transform the input data and then perform a water speed migration by using</a:t>
            </a:r>
            <a:endParaRPr lang="en-US" altLang="zh-CN" sz="2400" dirty="0" smtClean="0"/>
          </a:p>
        </p:txBody>
      </p:sp>
      <p:sp>
        <p:nvSpPr>
          <p:cNvPr id="33" name="TextBox 32"/>
          <p:cNvSpPr txBox="1"/>
          <p:nvPr/>
        </p:nvSpPr>
        <p:spPr>
          <a:xfrm>
            <a:off x="914400" y="24104025"/>
            <a:ext cx="10058400" cy="584775"/>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The data with ﬁrst-order internal multiples attenuated are</a:t>
            </a:r>
            <a:endParaRPr lang="zh-CN" altLang="en-US" sz="3200" dirty="0">
              <a:latin typeface="Times New Roman" pitchFamily="18" charset="0"/>
              <a:cs typeface="Times New Roman" pitchFamily="18" charset="0"/>
            </a:endParaRPr>
          </a:p>
        </p:txBody>
      </p:sp>
      <p:graphicFrame>
        <p:nvGraphicFramePr>
          <p:cNvPr id="1032" name="Object 8"/>
          <p:cNvGraphicFramePr>
            <a:graphicFrameLocks noChangeAspect="1"/>
          </p:cNvGraphicFramePr>
          <p:nvPr/>
        </p:nvGraphicFramePr>
        <p:xfrm>
          <a:off x="2324100" y="19315113"/>
          <a:ext cx="227013" cy="444500"/>
        </p:xfrm>
        <a:graphic>
          <a:graphicData uri="http://schemas.openxmlformats.org/presentationml/2006/ole">
            <p:oleObj spid="_x0000_s1032" name="Equation" r:id="rId7" imgW="114120" imgH="177480" progId="Equation.DSMT4">
              <p:embed/>
            </p:oleObj>
          </a:graphicData>
        </a:graphic>
      </p:graphicFrame>
      <p:sp>
        <p:nvSpPr>
          <p:cNvPr id="40" name="TextBox 39"/>
          <p:cNvSpPr txBox="1"/>
          <p:nvPr/>
        </p:nvSpPr>
        <p:spPr>
          <a:xfrm>
            <a:off x="914400" y="25381573"/>
            <a:ext cx="9220200" cy="2431427"/>
          </a:xfrm>
          <a:prstGeom prst="rect">
            <a:avLst/>
          </a:prstGeom>
          <a:noFill/>
        </p:spPr>
        <p:txBody>
          <a:bodyPr wrap="square" lIns="91433" tIns="45716" rIns="91433" bIns="45716" rtlCol="0">
            <a:spAutoFit/>
          </a:bodyPr>
          <a:lstStyle/>
          <a:p>
            <a:pPr algn="just"/>
            <a:r>
              <a:rPr lang="en-US" sz="3200" dirty="0" smtClean="0">
                <a:latin typeface="Times New Roman" pitchFamily="18" charset="0"/>
                <a:cs typeface="Times New Roman" pitchFamily="18" charset="0"/>
              </a:rPr>
              <a:t>where </a:t>
            </a:r>
            <a:r>
              <a:rPr lang="en-US" sz="3200" i="1" dirty="0" smtClean="0">
                <a:latin typeface="Times New Roman" pitchFamily="18" charset="0"/>
                <a:cs typeface="Times New Roman" pitchFamily="18" charset="0"/>
              </a:rPr>
              <a:t>D</a:t>
            </a:r>
            <a:r>
              <a:rPr lang="en-US" sz="3200"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a:t>
            </a:r>
            <a:r>
              <a:rPr lang="en-US" sz="3200" i="1" dirty="0" smtClean="0">
                <a:latin typeface="Times New Roman" pitchFamily="18" charset="0"/>
                <a:cs typeface="Times New Roman" pitchFamily="18" charset="0"/>
              </a:rPr>
              <a:t>t</a:t>
            </a:r>
            <a:r>
              <a:rPr lang="en-US" sz="3200" dirty="0" smtClean="0">
                <a:latin typeface="Times New Roman" pitchFamily="18" charset="0"/>
                <a:cs typeface="Times New Roman" pitchFamily="18" charset="0"/>
              </a:rPr>
              <a:t>) is the inverse Fourier transform of </a:t>
            </a:r>
            <a:r>
              <a:rPr lang="en-US" sz="3200" i="1" dirty="0" smtClean="0">
                <a:latin typeface="Times New Roman" pitchFamily="18" charset="0"/>
                <a:cs typeface="Times New Roman" pitchFamily="18" charset="0"/>
              </a:rPr>
              <a:t>D</a:t>
            </a:r>
            <a:r>
              <a:rPr lang="en-US" sz="3200"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a:t>
            </a:r>
            <a:r>
              <a:rPr lang="el-GR" sz="3200" i="1" dirty="0" smtClean="0">
                <a:latin typeface="Times New Roman" pitchFamily="18" charset="0"/>
                <a:cs typeface="Times New Roman" pitchFamily="18" charset="0"/>
              </a:rPr>
              <a:t>ω</a:t>
            </a:r>
            <a:r>
              <a:rPr lang="en-US" sz="3200" dirty="0" smtClean="0">
                <a:latin typeface="Times New Roman" pitchFamily="18" charset="0"/>
                <a:cs typeface="Times New Roman" pitchFamily="18" charset="0"/>
              </a:rPr>
              <a:t>) and </a:t>
            </a:r>
            <a:r>
              <a:rPr lang="en-US" sz="3200" i="1" dirty="0" smtClean="0">
                <a:latin typeface="Times New Roman" pitchFamily="18" charset="0"/>
                <a:cs typeface="Times New Roman" pitchFamily="18" charset="0"/>
              </a:rPr>
              <a:t>D</a:t>
            </a:r>
            <a:r>
              <a:rPr lang="en-US" sz="3200"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a:t>
            </a:r>
            <a:r>
              <a:rPr lang="el-GR" sz="3200" i="1" dirty="0" smtClean="0">
                <a:latin typeface="Times New Roman" pitchFamily="18" charset="0"/>
                <a:cs typeface="Times New Roman" pitchFamily="18" charset="0"/>
              </a:rPr>
              <a:t>ω</a:t>
            </a:r>
            <a:r>
              <a:rPr lang="en-US" sz="3200" dirty="0" smtClean="0">
                <a:latin typeface="Times New Roman" pitchFamily="18" charset="0"/>
                <a:cs typeface="Times New Roman" pitchFamily="18" charset="0"/>
              </a:rPr>
              <a:t>)=</a:t>
            </a:r>
            <a:r>
              <a:rPr lang="en-US" sz="3200" i="1" dirty="0" smtClean="0">
                <a:latin typeface="Times New Roman" pitchFamily="18" charset="0"/>
                <a:cs typeface="Times New Roman" pitchFamily="18" charset="0"/>
              </a:rPr>
              <a:t>b</a:t>
            </a:r>
            <a:r>
              <a:rPr lang="en-US" sz="3200"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a:t>
            </a:r>
            <a:r>
              <a:rPr lang="en-US" sz="3200" i="1" dirty="0" smtClean="0">
                <a:latin typeface="Times New Roman" pitchFamily="18" charset="0"/>
                <a:cs typeface="Times New Roman" pitchFamily="18" charset="0"/>
              </a:rPr>
              <a:t>k</a:t>
            </a:r>
            <a:r>
              <a:rPr lang="en-US" sz="3200" dirty="0" smtClean="0">
                <a:latin typeface="Times New Roman" pitchFamily="18" charset="0"/>
                <a:cs typeface="Times New Roman" pitchFamily="18" charset="0"/>
              </a:rPr>
              <a:t>) for an incident spike wave. Weglein and Matson (1998) showed that this algorithm can be interpreted using the subevent concept (Figure 2).      </a:t>
            </a:r>
            <a:endParaRPr lang="en-US" altLang="zh-CN" sz="3200" dirty="0" smtClean="0">
              <a:latin typeface="Times New Roman" pitchFamily="18" charset="0"/>
              <a:cs typeface="Times New Roman" pitchFamily="18" charset="0"/>
            </a:endParaRPr>
          </a:p>
          <a:p>
            <a:pPr algn="just"/>
            <a:endParaRPr lang="en-US" sz="2400" dirty="0" smtClean="0"/>
          </a:p>
        </p:txBody>
      </p:sp>
      <p:sp>
        <p:nvSpPr>
          <p:cNvPr id="44" name="Text Box 11124"/>
          <p:cNvSpPr txBox="1">
            <a:spLocks noChangeArrowheads="1"/>
          </p:cNvSpPr>
          <p:nvPr/>
        </p:nvSpPr>
        <p:spPr bwMode="auto">
          <a:xfrm>
            <a:off x="914400" y="27584400"/>
            <a:ext cx="13411200" cy="783771"/>
          </a:xfrm>
          <a:prstGeom prst="rect">
            <a:avLst/>
          </a:prstGeom>
          <a:solidFill>
            <a:srgbClr val="66CCFF">
              <a:alpha val="79999"/>
            </a:srgbClr>
          </a:solidFill>
          <a:ln w="9525">
            <a:noFill/>
            <a:miter lim="800000"/>
            <a:headEnd/>
            <a:tailEnd/>
          </a:ln>
          <a:effectLst>
            <a:outerShdw blurRad="50800" dist="38100" dir="2700000" algn="tl" rotWithShape="0">
              <a:prstClr val="black">
                <a:alpha val="40000"/>
              </a:prstClr>
            </a:outerShdw>
          </a:effectLst>
        </p:spPr>
        <p:txBody>
          <a:bodyPr lIns="134727" tIns="67364" rIns="134727" bIns="67364"/>
          <a:lstStyle/>
          <a:p>
            <a:pPr algn="ctr"/>
            <a:r>
              <a:rPr lang="en-US" altLang="zh-CN" sz="4600" b="1" dirty="0" smtClean="0">
                <a:ea typeface="宋体" pitchFamily="2" charset="-122"/>
              </a:rPr>
              <a:t>The general output of the leading-order attenuator</a:t>
            </a:r>
            <a:endParaRPr lang="en-US" altLang="zh-CN" sz="4600" b="1" dirty="0">
              <a:ea typeface="宋体" pitchFamily="2" charset="-122"/>
            </a:endParaRPr>
          </a:p>
        </p:txBody>
      </p:sp>
      <p:sp>
        <p:nvSpPr>
          <p:cNvPr id="45" name="TextBox 44"/>
          <p:cNvSpPr txBox="1"/>
          <p:nvPr/>
        </p:nvSpPr>
        <p:spPr>
          <a:xfrm>
            <a:off x="914400" y="28575000"/>
            <a:ext cx="13487400" cy="3583147"/>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In this section, we illustrate in a 1D earth the general output of the leading-order attenuator when both primaries and internal multiples are treated as </a:t>
            </a:r>
            <a:r>
              <a:rPr lang="en-US" sz="3200" dirty="0" err="1" smtClean="0">
                <a:latin typeface="Times New Roman" pitchFamily="18" charset="0"/>
                <a:cs typeface="Times New Roman" pitchFamily="18" charset="0"/>
              </a:rPr>
              <a:t>subevents</a:t>
            </a:r>
            <a:r>
              <a:rPr lang="en-US" sz="3200" dirty="0" smtClean="0">
                <a:latin typeface="Times New Roman" pitchFamily="18" charset="0"/>
                <a:cs typeface="Times New Roman" pitchFamily="18" charset="0"/>
              </a:rPr>
              <a:t> and propose a modified internal multiple algorithm to accommodate both primaries and multiples in the input data. Ma et al. (2012) show that, in a medium with three </a:t>
            </a:r>
            <a:r>
              <a:rPr lang="en-US" sz="3200" dirty="0" err="1" smtClean="0">
                <a:latin typeface="Times New Roman" pitchFamily="18" charset="0"/>
                <a:cs typeface="Times New Roman" pitchFamily="18" charset="0"/>
              </a:rPr>
              <a:t>reﬂectors</a:t>
            </a:r>
            <a:r>
              <a:rPr lang="en-US" sz="3200" dirty="0" smtClean="0">
                <a:latin typeface="Times New Roman" pitchFamily="18" charset="0"/>
                <a:cs typeface="Times New Roman" pitchFamily="18" charset="0"/>
              </a:rPr>
              <a:t> and when an internal multiple acts as a subevent in the second of the three integrals (in equation 1), a spurious event can be produced (as shown in Figure 3). The spurious event is produced by the subevent</a:t>
            </a:r>
            <a:endParaRPr lang="en-US" sz="2400" dirty="0" smtClean="0">
              <a:latin typeface="Times New Roman" pitchFamily="18" charset="0"/>
              <a:cs typeface="Times New Roman" pitchFamily="18" charset="0"/>
            </a:endParaRPr>
          </a:p>
        </p:txBody>
      </p:sp>
      <p:sp>
        <p:nvSpPr>
          <p:cNvPr id="57" name="TextBox 56"/>
          <p:cNvSpPr txBox="1"/>
          <p:nvPr/>
        </p:nvSpPr>
        <p:spPr>
          <a:xfrm>
            <a:off x="29768800" y="27095925"/>
            <a:ext cx="13411200" cy="5060475"/>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This work is part of the strategy to provide further capability for internal multiple attenuation in onshore or complex offshore exploration areas. The modiﬁed algorithm presented in this paper and in Ma et al. (2012) addresses a shortcoming of the current leading-order ISS internal multiple attenuation algorithm observed in the examples of Fu et al. (2010) and Luo et al. (2011). Spurious events can be a problem if they are proximal to or interfere with primaries or multiples. The modiﬁed ISS internal multiple attenuation algorithm retains the beneﬁt of the original algorithm while addressing the issue of spurious events. It now accommodates both primaries and internal multiples in the input data.</a:t>
            </a:r>
            <a:endParaRPr lang="en-US" sz="3200" dirty="0">
              <a:latin typeface="Times New Roman" pitchFamily="18" charset="0"/>
              <a:cs typeface="Times New Roman" pitchFamily="18" charset="0"/>
            </a:endParaRPr>
          </a:p>
        </p:txBody>
      </p:sp>
      <p:sp>
        <p:nvSpPr>
          <p:cNvPr id="64" name="TextBox 63"/>
          <p:cNvSpPr txBox="1"/>
          <p:nvPr/>
        </p:nvSpPr>
        <p:spPr>
          <a:xfrm>
            <a:off x="15389352" y="10439400"/>
            <a:ext cx="8607552" cy="1120935"/>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The modified ISS internal multiple algorithm for the three-reflector case is</a:t>
            </a:r>
          </a:p>
        </p:txBody>
      </p:sp>
      <p:sp>
        <p:nvSpPr>
          <p:cNvPr id="65" name="TextBox 64"/>
          <p:cNvSpPr txBox="1"/>
          <p:nvPr/>
        </p:nvSpPr>
        <p:spPr>
          <a:xfrm>
            <a:off x="15389352" y="12442665"/>
            <a:ext cx="8689848" cy="1120935"/>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which provides the beneﬁt of the original algorithm while addressing issues due to spurious events. </a:t>
            </a:r>
          </a:p>
        </p:txBody>
      </p:sp>
      <p:sp>
        <p:nvSpPr>
          <p:cNvPr id="72" name="TextBox 71"/>
          <p:cNvSpPr txBox="1"/>
          <p:nvPr/>
        </p:nvSpPr>
        <p:spPr>
          <a:xfrm>
            <a:off x="16840199" y="3581400"/>
            <a:ext cx="15925800" cy="1938992"/>
          </a:xfrm>
          <a:prstGeom prst="rect">
            <a:avLst/>
          </a:prstGeom>
          <a:noFill/>
        </p:spPr>
        <p:txBody>
          <a:bodyPr wrap="square" rtlCol="0">
            <a:spAutoFit/>
          </a:bodyPr>
          <a:lstStyle/>
          <a:p>
            <a:pPr algn="ctr"/>
            <a:r>
              <a:rPr lang="en-US" sz="6000" dirty="0" smtClean="0"/>
              <a:t>Hong Liang*, Chao Ma and Arthur B. Weglein</a:t>
            </a:r>
          </a:p>
          <a:p>
            <a:pPr algn="ctr"/>
            <a:r>
              <a:rPr lang="en-US" sz="6000" dirty="0" smtClean="0"/>
              <a:t>M-OSRP/Physics Dept./University of Houston</a:t>
            </a:r>
            <a:endParaRPr lang="en-US" sz="6000" dirty="0"/>
          </a:p>
        </p:txBody>
      </p:sp>
      <p:sp>
        <p:nvSpPr>
          <p:cNvPr id="76" name="TextBox 75"/>
          <p:cNvSpPr txBox="1"/>
          <p:nvPr/>
        </p:nvSpPr>
        <p:spPr>
          <a:xfrm>
            <a:off x="15389352" y="6248400"/>
            <a:ext cx="13411200" cy="3090705"/>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combination of “primary–internal multiple–primary”, which can occur in media with at least three reflectors. For the removal of this type of spurious events, substituting </a:t>
            </a:r>
            <a:r>
              <a:rPr lang="en-US" sz="3200" i="1" dirty="0" smtClean="0">
                <a:latin typeface="Times New Roman" pitchFamily="18" charset="0"/>
                <a:cs typeface="Times New Roman" pitchFamily="18" charset="0"/>
              </a:rPr>
              <a:t>b</a:t>
            </a:r>
            <a:r>
              <a:rPr lang="en-US" sz="3200"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 for the second </a:t>
            </a:r>
            <a:r>
              <a:rPr lang="en-US" sz="3200" i="1" dirty="0" smtClean="0">
                <a:latin typeface="Times New Roman" pitchFamily="18" charset="0"/>
                <a:cs typeface="Times New Roman" pitchFamily="18" charset="0"/>
              </a:rPr>
              <a:t>b</a:t>
            </a:r>
            <a:r>
              <a:rPr lang="en-US" sz="3200" baseline="-25000" dirty="0" smtClean="0">
                <a:latin typeface="Times New Roman" pitchFamily="18" charset="0"/>
                <a:cs typeface="Times New Roman" pitchFamily="18" charset="0"/>
              </a:rPr>
              <a:t>1</a:t>
            </a:r>
            <a:r>
              <a:rPr lang="en-US" sz="3200" dirty="0" smtClean="0">
                <a:latin typeface="Times New Roman" pitchFamily="18" charset="0"/>
                <a:cs typeface="Times New Roman" pitchFamily="18" charset="0"/>
              </a:rPr>
              <a:t> in equation 1 leads to equation 3. The subevent combination of “primary–predicted internal multiple–primary” in equation 3 can be used to attenuate the spurious event. This higher-order term is identified from the ISS in Ma et al., 2012. </a:t>
            </a:r>
            <a:endParaRPr lang="en-US" sz="3200" dirty="0" smtClean="0"/>
          </a:p>
        </p:txBody>
      </p:sp>
      <p:sp>
        <p:nvSpPr>
          <p:cNvPr id="77" name="TextBox 76"/>
          <p:cNvSpPr txBox="1"/>
          <p:nvPr/>
        </p:nvSpPr>
        <p:spPr>
          <a:xfrm>
            <a:off x="15389352" y="15163800"/>
            <a:ext cx="8229600" cy="10384381"/>
          </a:xfrm>
          <a:prstGeom prst="rect">
            <a:avLst/>
          </a:prstGeom>
          <a:noFill/>
        </p:spPr>
        <p:txBody>
          <a:bodyPr wrap="square" rtlCol="0">
            <a:spAutoFit/>
          </a:bodyPr>
          <a:lstStyle/>
          <a:p>
            <a:pPr marL="274320" indent="-274320">
              <a:buFont typeface="Arial" pitchFamily="34" charset="0"/>
              <a:buChar char="•"/>
            </a:pPr>
            <a:r>
              <a:rPr lang="en-US" sz="3200" dirty="0" smtClean="0">
                <a:latin typeface="Times New Roman" pitchFamily="18" charset="0"/>
                <a:cs typeface="Times New Roman" pitchFamily="18" charset="0"/>
              </a:rPr>
              <a:t>As shown in Figure 4a, the predicted event has the same pseudo-depth as a second-order internal multiple. This occurs in a medium with number of reflectors </a:t>
            </a:r>
            <a:r>
              <a:rPr lang="en-US" sz="3200" i="1" dirty="0" smtClean="0">
                <a:latin typeface="Times New Roman" pitchFamily="18" charset="0"/>
                <a:cs typeface="Times New Roman" pitchFamily="18" charset="0"/>
              </a:rPr>
              <a:t>N</a:t>
            </a:r>
            <a:r>
              <a:rPr lang="en-US" sz="3200" dirty="0" smtClean="0">
                <a:latin typeface="Times New Roman" pitchFamily="18" charset="0"/>
                <a:cs typeface="Times New Roman" pitchFamily="18" charset="0"/>
              </a:rPr>
              <a:t>≥2.</a:t>
            </a:r>
          </a:p>
          <a:p>
            <a:pPr marL="274320" indent="-274320">
              <a:buFont typeface="Arial" pitchFamily="34" charset="0"/>
              <a:buChar char="•"/>
            </a:pPr>
            <a:r>
              <a:rPr lang="en-US" sz="3200" dirty="0" smtClean="0">
                <a:latin typeface="Times New Roman" pitchFamily="18" charset="0"/>
                <a:cs typeface="Times New Roman" pitchFamily="18" charset="0"/>
              </a:rPr>
              <a:t>Figure 4b shows that the predicted event has the same pseudo-depth as a first-order internal multiple. This happens in a medium with </a:t>
            </a:r>
            <a:r>
              <a:rPr lang="en-US" sz="3200" i="1" dirty="0" smtClean="0">
                <a:latin typeface="Times New Roman" pitchFamily="18" charset="0"/>
                <a:cs typeface="Times New Roman" pitchFamily="18" charset="0"/>
              </a:rPr>
              <a:t>N</a:t>
            </a:r>
            <a:r>
              <a:rPr lang="en-US" sz="3200" dirty="0" smtClean="0">
                <a:latin typeface="Times New Roman" pitchFamily="18" charset="0"/>
                <a:cs typeface="Times New Roman" pitchFamily="18" charset="0"/>
              </a:rPr>
              <a:t>≥3.</a:t>
            </a:r>
          </a:p>
          <a:p>
            <a:pPr marL="274320" indent="-274320">
              <a:buFont typeface="Arial" pitchFamily="34" charset="0"/>
              <a:buChar char="•"/>
            </a:pPr>
            <a:r>
              <a:rPr lang="en-US" sz="3200" dirty="0" smtClean="0">
                <a:latin typeface="Times New Roman" pitchFamily="18" charset="0"/>
                <a:cs typeface="Times New Roman" pitchFamily="18" charset="0"/>
              </a:rPr>
              <a:t>Figure 4c shows that a spurious event is generated when 2</a:t>
            </a:r>
            <a:r>
              <a:rPr lang="en-US" sz="3200" i="1" dirty="0" smtClean="0">
                <a:latin typeface="Times New Roman" pitchFamily="18" charset="0"/>
                <a:cs typeface="Times New Roman" pitchFamily="18" charset="0"/>
              </a:rPr>
              <a:t>z</a:t>
            </a:r>
            <a:r>
              <a:rPr lang="en-US" sz="3200" baseline="-25000" dirty="0" smtClean="0">
                <a:latin typeface="Times New Roman" pitchFamily="18" charset="0"/>
                <a:cs typeface="Times New Roman" pitchFamily="18" charset="0"/>
              </a:rPr>
              <a:t>2</a:t>
            </a:r>
            <a:r>
              <a:rPr lang="en-US" sz="3200" dirty="0" smtClean="0">
                <a:latin typeface="Times New Roman" pitchFamily="18" charset="0"/>
                <a:cs typeface="Times New Roman" pitchFamily="18" charset="0"/>
              </a:rPr>
              <a:t>-</a:t>
            </a:r>
            <a:r>
              <a:rPr lang="en-US" sz="3200" i="1" dirty="0" smtClean="0">
                <a:latin typeface="Times New Roman" pitchFamily="18" charset="0"/>
                <a:cs typeface="Times New Roman" pitchFamily="18" charset="0"/>
              </a:rPr>
              <a:t>z</a:t>
            </a:r>
            <a:r>
              <a:rPr lang="en-US" sz="3200" baseline="-25000" dirty="0" smtClean="0">
                <a:latin typeface="Times New Roman" pitchFamily="18" charset="0"/>
                <a:cs typeface="Times New Roman" pitchFamily="18" charset="0"/>
              </a:rPr>
              <a:t>1</a:t>
            </a:r>
            <a:r>
              <a:rPr lang="en-US" sz="3200" dirty="0" smtClean="0">
                <a:latin typeface="Times New Roman" pitchFamily="18" charset="0"/>
                <a:cs typeface="Times New Roman" pitchFamily="18" charset="0"/>
              </a:rPr>
              <a:t>&gt;</a:t>
            </a:r>
            <a:r>
              <a:rPr lang="en-US" sz="3200" i="1" dirty="0" smtClean="0">
                <a:latin typeface="Times New Roman" pitchFamily="18" charset="0"/>
                <a:cs typeface="Times New Roman" pitchFamily="18" charset="0"/>
              </a:rPr>
              <a:t>z</a:t>
            </a:r>
            <a:r>
              <a:rPr lang="en-US" sz="3200" baseline="-25000" dirty="0" smtClean="0">
                <a:latin typeface="Times New Roman" pitchFamily="18" charset="0"/>
                <a:cs typeface="Times New Roman" pitchFamily="18" charset="0"/>
              </a:rPr>
              <a:t>3</a:t>
            </a:r>
            <a:r>
              <a:rPr lang="en-US" sz="3200" i="1"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This type of spurious event can only be generated in a medium with </a:t>
            </a:r>
            <a:r>
              <a:rPr lang="en-US" sz="3200" i="1" dirty="0" smtClean="0">
                <a:latin typeface="Times New Roman" pitchFamily="18" charset="0"/>
                <a:cs typeface="Times New Roman" pitchFamily="18" charset="0"/>
              </a:rPr>
              <a:t>N</a:t>
            </a:r>
            <a:r>
              <a:rPr lang="en-US" sz="3200" dirty="0" smtClean="0">
                <a:latin typeface="Times New Roman" pitchFamily="18" charset="0"/>
                <a:cs typeface="Times New Roman" pitchFamily="18" charset="0"/>
              </a:rPr>
              <a:t>≥4.</a:t>
            </a:r>
          </a:p>
          <a:p>
            <a:pPr marL="274320" indent="-274320">
              <a:lnSpc>
                <a:spcPct val="120000"/>
              </a:lnSpc>
              <a:buFont typeface="Arial" pitchFamily="34" charset="0"/>
              <a:buChar char="•"/>
            </a:pPr>
            <a:endParaRPr lang="en-US" sz="24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Using the same logic, we propose another higher-order term in equation 5 to address the second type of spurious event by replacing the third </a:t>
            </a:r>
            <a:r>
              <a:rPr lang="en-US" sz="3200" i="1" dirty="0" smtClean="0">
                <a:latin typeface="Times New Roman" pitchFamily="18" charset="0"/>
                <a:cs typeface="Times New Roman" pitchFamily="18" charset="0"/>
              </a:rPr>
              <a:t>b</a:t>
            </a:r>
            <a:r>
              <a:rPr lang="en-US" sz="3200" baseline="-25000" dirty="0" smtClean="0">
                <a:latin typeface="Times New Roman" pitchFamily="18" charset="0"/>
                <a:cs typeface="Times New Roman" pitchFamily="18" charset="0"/>
              </a:rPr>
              <a:t>1</a:t>
            </a:r>
            <a:r>
              <a:rPr lang="en-US" sz="3200" dirty="0" smtClean="0">
                <a:latin typeface="Times New Roman" pitchFamily="18" charset="0"/>
                <a:cs typeface="Times New Roman" pitchFamily="18" charset="0"/>
              </a:rPr>
              <a:t> in equation 1 with </a:t>
            </a:r>
            <a:r>
              <a:rPr lang="en-US" sz="3200" i="1" dirty="0" smtClean="0">
                <a:latin typeface="Times New Roman" pitchFamily="18" charset="0"/>
                <a:cs typeface="Times New Roman" pitchFamily="18" charset="0"/>
              </a:rPr>
              <a:t>b</a:t>
            </a:r>
            <a:r>
              <a:rPr lang="en-US" sz="3200"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 Since this type of spurious event could be produced by the leading- order attenuator using a first-order internal multiple subevent in either of the outer integrals (these two cases are equivalent), there is a leading coefficient 2 in equation 5. </a:t>
            </a:r>
          </a:p>
        </p:txBody>
      </p:sp>
      <p:grpSp>
        <p:nvGrpSpPr>
          <p:cNvPr id="103" name="Group 102"/>
          <p:cNvGrpSpPr/>
          <p:nvPr/>
        </p:nvGrpSpPr>
        <p:grpSpPr>
          <a:xfrm>
            <a:off x="990600" y="23218200"/>
            <a:ext cx="9220200" cy="885825"/>
            <a:chOff x="1606550" y="19278600"/>
            <a:chExt cx="9220200" cy="885825"/>
          </a:xfrm>
        </p:grpSpPr>
        <p:graphicFrame>
          <p:nvGraphicFramePr>
            <p:cNvPr id="31" name="Object 30"/>
            <p:cNvGraphicFramePr>
              <a:graphicFrameLocks noChangeAspect="1"/>
            </p:cNvGraphicFramePr>
            <p:nvPr/>
          </p:nvGraphicFramePr>
          <p:xfrm>
            <a:off x="1606550" y="19278600"/>
            <a:ext cx="7359650" cy="885825"/>
          </p:xfrm>
          <a:graphic>
            <a:graphicData uri="http://schemas.openxmlformats.org/presentationml/2006/ole">
              <p:oleObj spid="_x0000_s1026" name="Equation" r:id="rId8" imgW="3797280" imgH="355320" progId="Equation.DSMT4">
                <p:embed/>
              </p:oleObj>
            </a:graphicData>
          </a:graphic>
        </p:graphicFrame>
        <p:sp>
          <p:nvSpPr>
            <p:cNvPr id="79" name="TextBox 78"/>
            <p:cNvSpPr txBox="1"/>
            <p:nvPr/>
          </p:nvSpPr>
          <p:spPr>
            <a:xfrm>
              <a:off x="9607550" y="19431000"/>
              <a:ext cx="1219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(1)</a:t>
              </a:r>
              <a:endParaRPr lang="en-US" sz="3200" dirty="0">
                <a:latin typeface="Times New Roman" pitchFamily="18" charset="0"/>
                <a:cs typeface="Times New Roman" pitchFamily="18" charset="0"/>
              </a:endParaRPr>
            </a:p>
          </p:txBody>
        </p:sp>
      </p:grpSp>
      <p:grpSp>
        <p:nvGrpSpPr>
          <p:cNvPr id="105" name="Group 104"/>
          <p:cNvGrpSpPr/>
          <p:nvPr/>
        </p:nvGrpSpPr>
        <p:grpSpPr>
          <a:xfrm>
            <a:off x="982663" y="24728488"/>
            <a:ext cx="9228137" cy="646112"/>
            <a:chOff x="982663" y="22626936"/>
            <a:chExt cx="9228137" cy="646112"/>
          </a:xfrm>
        </p:grpSpPr>
        <p:graphicFrame>
          <p:nvGraphicFramePr>
            <p:cNvPr id="4" name="Object 5"/>
            <p:cNvGraphicFramePr>
              <a:graphicFrameLocks noChangeAspect="1"/>
            </p:cNvGraphicFramePr>
            <p:nvPr/>
          </p:nvGraphicFramePr>
          <p:xfrm>
            <a:off x="982663" y="22707898"/>
            <a:ext cx="1760537" cy="565150"/>
          </p:xfrm>
          <a:graphic>
            <a:graphicData uri="http://schemas.openxmlformats.org/presentationml/2006/ole">
              <p:oleObj spid="_x0000_s1029" name="Equation" r:id="rId9" imgW="914400" imgH="228600" progId="Equation.DSMT4">
                <p:embed/>
              </p:oleObj>
            </a:graphicData>
          </a:graphic>
        </p:graphicFrame>
        <p:sp>
          <p:nvSpPr>
            <p:cNvPr id="80" name="TextBox 79"/>
            <p:cNvSpPr txBox="1"/>
            <p:nvPr/>
          </p:nvSpPr>
          <p:spPr>
            <a:xfrm>
              <a:off x="9067800" y="22626936"/>
              <a:ext cx="11430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(2)</a:t>
              </a:r>
              <a:endParaRPr lang="en-US" sz="3200" dirty="0">
                <a:latin typeface="Times New Roman" pitchFamily="18" charset="0"/>
                <a:cs typeface="Times New Roman" pitchFamily="18" charset="0"/>
              </a:endParaRPr>
            </a:p>
          </p:txBody>
        </p:sp>
      </p:grpSp>
      <p:grpSp>
        <p:nvGrpSpPr>
          <p:cNvPr id="119" name="Group 118"/>
          <p:cNvGrpSpPr/>
          <p:nvPr/>
        </p:nvGrpSpPr>
        <p:grpSpPr>
          <a:xfrm>
            <a:off x="15468600" y="9448800"/>
            <a:ext cx="8897937" cy="887413"/>
            <a:chOff x="15562263" y="9255204"/>
            <a:chExt cx="8897937" cy="887413"/>
          </a:xfrm>
        </p:grpSpPr>
        <p:graphicFrame>
          <p:nvGraphicFramePr>
            <p:cNvPr id="8" name="Object 13"/>
            <p:cNvGraphicFramePr>
              <a:graphicFrameLocks noChangeAspect="1"/>
            </p:cNvGraphicFramePr>
            <p:nvPr/>
          </p:nvGraphicFramePr>
          <p:xfrm>
            <a:off x="15562263" y="9255204"/>
            <a:ext cx="7367587" cy="887413"/>
          </p:xfrm>
          <a:graphic>
            <a:graphicData uri="http://schemas.openxmlformats.org/presentationml/2006/ole">
              <p:oleObj spid="_x0000_s1037" name="Equation" r:id="rId10" imgW="3797280" imgH="355320" progId="Equation.DSMT4">
                <p:embed/>
              </p:oleObj>
            </a:graphicData>
          </a:graphic>
        </p:graphicFrame>
        <p:sp>
          <p:nvSpPr>
            <p:cNvPr id="81" name="TextBox 80"/>
            <p:cNvSpPr txBox="1"/>
            <p:nvPr/>
          </p:nvSpPr>
          <p:spPr>
            <a:xfrm>
              <a:off x="23241000" y="9407604"/>
              <a:ext cx="1219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(3)</a:t>
              </a:r>
              <a:endParaRPr lang="en-US" sz="3200" dirty="0">
                <a:latin typeface="Times New Roman" pitchFamily="18" charset="0"/>
                <a:cs typeface="Times New Roman" pitchFamily="18" charset="0"/>
              </a:endParaRPr>
            </a:p>
          </p:txBody>
        </p:sp>
      </p:grpSp>
      <p:grpSp>
        <p:nvGrpSpPr>
          <p:cNvPr id="120" name="Group 119"/>
          <p:cNvGrpSpPr/>
          <p:nvPr/>
        </p:nvGrpSpPr>
        <p:grpSpPr>
          <a:xfrm>
            <a:off x="15468600" y="11657012"/>
            <a:ext cx="9618663" cy="687388"/>
            <a:chOff x="15603537" y="10474404"/>
            <a:chExt cx="9618663" cy="687388"/>
          </a:xfrm>
        </p:grpSpPr>
        <p:graphicFrame>
          <p:nvGraphicFramePr>
            <p:cNvPr id="9" name="Object 14"/>
            <p:cNvGraphicFramePr>
              <a:graphicFrameLocks noChangeAspect="1"/>
            </p:cNvGraphicFramePr>
            <p:nvPr/>
          </p:nvGraphicFramePr>
          <p:xfrm>
            <a:off x="15603537" y="10558542"/>
            <a:ext cx="2701925" cy="603250"/>
          </p:xfrm>
          <a:graphic>
            <a:graphicData uri="http://schemas.openxmlformats.org/presentationml/2006/ole">
              <p:oleObj spid="_x0000_s1038" name="Equation" r:id="rId11" imgW="1384200" imgH="241200" progId="Equation.DSMT4">
                <p:embed/>
              </p:oleObj>
            </a:graphicData>
          </a:graphic>
        </p:graphicFrame>
        <p:sp>
          <p:nvSpPr>
            <p:cNvPr id="82" name="TextBox 81"/>
            <p:cNvSpPr txBox="1"/>
            <p:nvPr/>
          </p:nvSpPr>
          <p:spPr>
            <a:xfrm>
              <a:off x="23317200" y="10474404"/>
              <a:ext cx="19050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(4)</a:t>
              </a:r>
              <a:endParaRPr lang="en-US" sz="3200" dirty="0">
                <a:latin typeface="Times New Roman" pitchFamily="18" charset="0"/>
                <a:cs typeface="Times New Roman" pitchFamily="18" charset="0"/>
              </a:endParaRPr>
            </a:p>
          </p:txBody>
        </p:sp>
      </p:grpSp>
      <p:grpSp>
        <p:nvGrpSpPr>
          <p:cNvPr id="85" name="Group 84"/>
          <p:cNvGrpSpPr>
            <a:grpSpLocks noChangeAspect="1"/>
          </p:cNvGrpSpPr>
          <p:nvPr/>
        </p:nvGrpSpPr>
        <p:grpSpPr>
          <a:xfrm>
            <a:off x="10667524" y="22783791"/>
            <a:ext cx="4191478" cy="4465267"/>
            <a:chOff x="11378818" y="19811983"/>
            <a:chExt cx="3353182" cy="3572212"/>
          </a:xfrm>
        </p:grpSpPr>
        <p:pic>
          <p:nvPicPr>
            <p:cNvPr id="1027" name="Picture 3" descr="H:\lh_HP\paper\submitted_paper\2013SEG_ABSTRACT\fig_abstract\subevents.PNG"/>
            <p:cNvPicPr>
              <a:picLocks noChangeArrowheads="1"/>
            </p:cNvPicPr>
            <p:nvPr/>
          </p:nvPicPr>
          <p:blipFill>
            <a:blip r:embed="rId12" cstate="print"/>
            <a:srcRect/>
            <a:stretch>
              <a:fillRect/>
            </a:stretch>
          </p:blipFill>
          <p:spPr bwMode="auto">
            <a:xfrm>
              <a:off x="11378818" y="19811983"/>
              <a:ext cx="2743583" cy="2277172"/>
            </a:xfrm>
            <a:prstGeom prst="rect">
              <a:avLst/>
            </a:prstGeom>
            <a:noFill/>
          </p:spPr>
        </p:pic>
        <p:sp>
          <p:nvSpPr>
            <p:cNvPr id="84" name="TextBox 83"/>
            <p:cNvSpPr txBox="1"/>
            <p:nvPr/>
          </p:nvSpPr>
          <p:spPr>
            <a:xfrm>
              <a:off x="11379200" y="22128468"/>
              <a:ext cx="3352800" cy="125572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2</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Subevents</a:t>
              </a:r>
              <a:r>
                <a:rPr lang="en-US" sz="2400" i="1" dirty="0" smtClean="0">
                  <a:latin typeface="Times New Roman" pitchFamily="18" charset="0"/>
                  <a:cs typeface="Times New Roman" pitchFamily="18" charset="0"/>
                </a:rPr>
                <a:t> for a </a:t>
              </a:r>
            </a:p>
            <a:p>
              <a:r>
                <a:rPr lang="en-US" sz="2400" i="1" dirty="0" smtClean="0">
                  <a:latin typeface="Times New Roman" pitchFamily="18" charset="0"/>
                  <a:cs typeface="Times New Roman" pitchFamily="18" charset="0"/>
                </a:rPr>
                <a:t>first-order internal multiple.  (SABCR)</a:t>
              </a:r>
              <a:r>
                <a:rPr lang="en-US" sz="2400" i="1" baseline="-25000" dirty="0" smtClean="0">
                  <a:latin typeface="Times New Roman" pitchFamily="18" charset="0"/>
                  <a:cs typeface="Times New Roman" pitchFamily="18" charset="0"/>
                </a:rPr>
                <a:t>time</a:t>
              </a:r>
              <a:r>
                <a:rPr lang="en-US" sz="2400" i="1" dirty="0" smtClean="0">
                  <a:latin typeface="Times New Roman" pitchFamily="18" charset="0"/>
                  <a:cs typeface="Times New Roman" pitchFamily="18" charset="0"/>
                </a:rPr>
                <a:t>=(SABE)</a:t>
              </a:r>
              <a:r>
                <a:rPr lang="en-US" sz="2400" i="1" baseline="-25000" dirty="0" smtClean="0">
                  <a:latin typeface="Times New Roman" pitchFamily="18" charset="0"/>
                  <a:cs typeface="Times New Roman" pitchFamily="18" charset="0"/>
                </a:rPr>
                <a:t>time</a:t>
              </a:r>
              <a:r>
                <a:rPr lang="en-US" sz="2400" i="1" dirty="0" smtClean="0">
                  <a:latin typeface="Times New Roman" pitchFamily="18" charset="0"/>
                  <a:cs typeface="Times New Roman" pitchFamily="18" charset="0"/>
                </a:rPr>
                <a:t>+ (DBCR)</a:t>
              </a:r>
              <a:r>
                <a:rPr lang="en-US" sz="2400" i="1" baseline="-25000" dirty="0" smtClean="0">
                  <a:latin typeface="Times New Roman" pitchFamily="18" charset="0"/>
                  <a:cs typeface="Times New Roman" pitchFamily="18" charset="0"/>
                </a:rPr>
                <a:t>time</a:t>
              </a:r>
              <a:r>
                <a:rPr lang="en-US" sz="2400" i="1" dirty="0" smtClean="0">
                  <a:latin typeface="Times New Roman" pitchFamily="18" charset="0"/>
                  <a:cs typeface="Times New Roman" pitchFamily="18" charset="0"/>
                </a:rPr>
                <a:t> – (DBE)</a:t>
              </a:r>
              <a:r>
                <a:rPr lang="en-US" sz="2400" i="1" baseline="-25000" dirty="0" smtClean="0">
                  <a:latin typeface="Times New Roman" pitchFamily="18" charset="0"/>
                  <a:cs typeface="Times New Roman" pitchFamily="18" charset="0"/>
                </a:rPr>
                <a:t>time</a:t>
              </a:r>
              <a:r>
                <a:rPr lang="en-US" sz="2400" i="1"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grpSp>
      <p:sp>
        <p:nvSpPr>
          <p:cNvPr id="93" name="TextBox 92"/>
          <p:cNvSpPr txBox="1"/>
          <p:nvPr/>
        </p:nvSpPr>
        <p:spPr>
          <a:xfrm>
            <a:off x="15389352" y="26670000"/>
            <a:ext cx="13411200" cy="1120935"/>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The modified ISS internal multiple algorithm for the case with more than three reflectors is:</a:t>
            </a:r>
          </a:p>
        </p:txBody>
      </p:sp>
      <p:grpSp>
        <p:nvGrpSpPr>
          <p:cNvPr id="95" name="Group 94"/>
          <p:cNvGrpSpPr/>
          <p:nvPr/>
        </p:nvGrpSpPr>
        <p:grpSpPr>
          <a:xfrm>
            <a:off x="15525750" y="25603200"/>
            <a:ext cx="9239250" cy="887413"/>
            <a:chOff x="15678150" y="24536103"/>
            <a:chExt cx="9239250" cy="887413"/>
          </a:xfrm>
        </p:grpSpPr>
        <p:graphicFrame>
          <p:nvGraphicFramePr>
            <p:cNvPr id="91" name="Object 13"/>
            <p:cNvGraphicFramePr>
              <a:graphicFrameLocks noChangeAspect="1"/>
            </p:cNvGraphicFramePr>
            <p:nvPr/>
          </p:nvGraphicFramePr>
          <p:xfrm>
            <a:off x="15678150" y="24536103"/>
            <a:ext cx="7562850" cy="887413"/>
          </p:xfrm>
          <a:graphic>
            <a:graphicData uri="http://schemas.openxmlformats.org/presentationml/2006/ole">
              <p:oleObj spid="_x0000_s1040" name="Equation" r:id="rId13" imgW="3898800" imgH="355320" progId="Equation.DSMT4">
                <p:embed/>
              </p:oleObj>
            </a:graphicData>
          </a:graphic>
        </p:graphicFrame>
        <p:sp>
          <p:nvSpPr>
            <p:cNvPr id="94" name="TextBox 93"/>
            <p:cNvSpPr txBox="1"/>
            <p:nvPr/>
          </p:nvSpPr>
          <p:spPr>
            <a:xfrm>
              <a:off x="24231600" y="24693265"/>
              <a:ext cx="6858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(5)</a:t>
              </a:r>
              <a:endParaRPr lang="en-US" sz="3200" dirty="0">
                <a:latin typeface="Times New Roman" pitchFamily="18" charset="0"/>
                <a:cs typeface="Times New Roman" pitchFamily="18" charset="0"/>
              </a:endParaRPr>
            </a:p>
          </p:txBody>
        </p:sp>
      </p:grpSp>
      <p:grpSp>
        <p:nvGrpSpPr>
          <p:cNvPr id="117" name="Group 116"/>
          <p:cNvGrpSpPr/>
          <p:nvPr/>
        </p:nvGrpSpPr>
        <p:grpSpPr>
          <a:xfrm>
            <a:off x="15487650" y="27857450"/>
            <a:ext cx="9277350" cy="717550"/>
            <a:chOff x="15547975" y="28427065"/>
            <a:chExt cx="9277350" cy="717550"/>
          </a:xfrm>
        </p:grpSpPr>
        <p:graphicFrame>
          <p:nvGraphicFramePr>
            <p:cNvPr id="92" name="Object 14"/>
            <p:cNvGraphicFramePr>
              <a:graphicFrameLocks noChangeAspect="1"/>
            </p:cNvGraphicFramePr>
            <p:nvPr/>
          </p:nvGraphicFramePr>
          <p:xfrm>
            <a:off x="15547975" y="28541365"/>
            <a:ext cx="3790950" cy="603250"/>
          </p:xfrm>
          <a:graphic>
            <a:graphicData uri="http://schemas.openxmlformats.org/presentationml/2006/ole">
              <p:oleObj spid="_x0000_s1041" name="Equation" r:id="rId14" imgW="1955520" imgH="241200" progId="Equation.DSMT4">
                <p:embed/>
              </p:oleObj>
            </a:graphicData>
          </a:graphic>
        </p:graphicFrame>
        <p:sp>
          <p:nvSpPr>
            <p:cNvPr id="96" name="TextBox 95"/>
            <p:cNvSpPr txBox="1"/>
            <p:nvPr/>
          </p:nvSpPr>
          <p:spPr>
            <a:xfrm>
              <a:off x="24139525" y="28427065"/>
              <a:ext cx="6858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(6)</a:t>
              </a:r>
              <a:endParaRPr lang="en-US" sz="3200" dirty="0">
                <a:latin typeface="Times New Roman" pitchFamily="18" charset="0"/>
                <a:cs typeface="Times New Roman" pitchFamily="18" charset="0"/>
              </a:endParaRPr>
            </a:p>
          </p:txBody>
        </p:sp>
      </p:grpSp>
      <p:sp>
        <p:nvSpPr>
          <p:cNvPr id="97" name="Text Box 11124"/>
          <p:cNvSpPr txBox="1">
            <a:spLocks noChangeArrowheads="1"/>
          </p:cNvSpPr>
          <p:nvPr/>
        </p:nvSpPr>
        <p:spPr bwMode="auto">
          <a:xfrm>
            <a:off x="15389352" y="28879800"/>
            <a:ext cx="13411200" cy="783771"/>
          </a:xfrm>
          <a:prstGeom prst="rect">
            <a:avLst/>
          </a:prstGeom>
          <a:solidFill>
            <a:srgbClr val="66CCFF">
              <a:alpha val="79999"/>
            </a:srgbClr>
          </a:solidFill>
          <a:ln w="9525">
            <a:noFill/>
            <a:miter lim="800000"/>
            <a:headEnd/>
            <a:tailEnd/>
          </a:ln>
          <a:effectLst>
            <a:outerShdw blurRad="50800" dist="38100" dir="2700000" algn="tl" rotWithShape="0">
              <a:prstClr val="black">
                <a:alpha val="40000"/>
              </a:prstClr>
            </a:outerShdw>
          </a:effectLst>
        </p:spPr>
        <p:txBody>
          <a:bodyPr lIns="134727" tIns="67364" rIns="134727" bIns="67364"/>
          <a:lstStyle/>
          <a:p>
            <a:pPr algn="ctr"/>
            <a:r>
              <a:rPr lang="en-US" altLang="zh-CN" sz="4600" b="1" dirty="0" smtClean="0">
                <a:latin typeface="Times New Roman" pitchFamily="18" charset="0"/>
                <a:ea typeface="宋体" pitchFamily="2" charset="-122"/>
                <a:cs typeface="Times New Roman" pitchFamily="18" charset="0"/>
              </a:rPr>
              <a:t>Numerical examples</a:t>
            </a:r>
            <a:endParaRPr lang="en-US" altLang="zh-CN" sz="4600" b="1" dirty="0">
              <a:latin typeface="Times New Roman" pitchFamily="18" charset="0"/>
              <a:ea typeface="宋体" pitchFamily="2" charset="-122"/>
              <a:cs typeface="Times New Roman" pitchFamily="18" charset="0"/>
            </a:endParaRPr>
          </a:p>
        </p:txBody>
      </p:sp>
      <p:grpSp>
        <p:nvGrpSpPr>
          <p:cNvPr id="118" name="Group 117"/>
          <p:cNvGrpSpPr/>
          <p:nvPr/>
        </p:nvGrpSpPr>
        <p:grpSpPr>
          <a:xfrm>
            <a:off x="23698200" y="14694408"/>
            <a:ext cx="5750592" cy="10527791"/>
            <a:chOff x="23698200" y="14694408"/>
            <a:chExt cx="5750592" cy="10527791"/>
          </a:xfrm>
        </p:grpSpPr>
        <p:pic>
          <p:nvPicPr>
            <p:cNvPr id="1055" name="Picture 31"/>
            <p:cNvPicPr>
              <a:picLocks noChangeAspect="1" noChangeArrowheads="1"/>
            </p:cNvPicPr>
            <p:nvPr/>
          </p:nvPicPr>
          <p:blipFill>
            <a:blip r:embed="rId15" cstate="print"/>
            <a:srcRect/>
            <a:stretch>
              <a:fillRect/>
            </a:stretch>
          </p:blipFill>
          <p:spPr bwMode="auto">
            <a:xfrm>
              <a:off x="24044572" y="19537680"/>
              <a:ext cx="5404220" cy="2560320"/>
            </a:xfrm>
            <a:prstGeom prst="rect">
              <a:avLst/>
            </a:prstGeom>
            <a:noFill/>
            <a:ln w="9525">
              <a:noFill/>
              <a:miter lim="800000"/>
              <a:headEnd/>
              <a:tailEnd/>
            </a:ln>
          </p:spPr>
        </p:pic>
        <p:pic>
          <p:nvPicPr>
            <p:cNvPr id="1053" name="Picture 29"/>
            <p:cNvPicPr>
              <a:picLocks noChangeAspect="1" noChangeArrowheads="1"/>
            </p:cNvPicPr>
            <p:nvPr/>
          </p:nvPicPr>
          <p:blipFill>
            <a:blip r:embed="rId16" cstate="print"/>
            <a:srcRect/>
            <a:stretch>
              <a:fillRect/>
            </a:stretch>
          </p:blipFill>
          <p:spPr bwMode="auto">
            <a:xfrm>
              <a:off x="23997364" y="17093184"/>
              <a:ext cx="5263436" cy="1956816"/>
            </a:xfrm>
            <a:prstGeom prst="rect">
              <a:avLst/>
            </a:prstGeom>
            <a:noFill/>
            <a:ln w="9525">
              <a:noFill/>
              <a:miter lim="800000"/>
              <a:headEnd/>
              <a:tailEnd/>
            </a:ln>
          </p:spPr>
        </p:pic>
        <p:pic>
          <p:nvPicPr>
            <p:cNvPr id="1052" name="Picture 28"/>
            <p:cNvPicPr>
              <a:picLocks noChangeAspect="1" noChangeArrowheads="1"/>
            </p:cNvPicPr>
            <p:nvPr/>
          </p:nvPicPr>
          <p:blipFill>
            <a:blip r:embed="rId17" cstate="print"/>
            <a:srcRect/>
            <a:stretch>
              <a:fillRect/>
            </a:stretch>
          </p:blipFill>
          <p:spPr bwMode="auto">
            <a:xfrm>
              <a:off x="23920634" y="14694408"/>
              <a:ext cx="5416366" cy="1764792"/>
            </a:xfrm>
            <a:prstGeom prst="rect">
              <a:avLst/>
            </a:prstGeom>
            <a:noFill/>
            <a:ln w="9525">
              <a:noFill/>
              <a:miter lim="800000"/>
              <a:headEnd/>
              <a:tailEnd/>
            </a:ln>
          </p:spPr>
        </p:pic>
        <p:grpSp>
          <p:nvGrpSpPr>
            <p:cNvPr id="122" name="Group 121"/>
            <p:cNvGrpSpPr/>
            <p:nvPr/>
          </p:nvGrpSpPr>
          <p:grpSpPr>
            <a:xfrm>
              <a:off x="23698200" y="14858999"/>
              <a:ext cx="5334000" cy="10363200"/>
              <a:chOff x="23545800" y="15087600"/>
              <a:chExt cx="5334000" cy="10363200"/>
            </a:xfrm>
          </p:grpSpPr>
          <p:grpSp>
            <p:nvGrpSpPr>
              <p:cNvPr id="100" name="Group 99"/>
              <p:cNvGrpSpPr/>
              <p:nvPr/>
            </p:nvGrpSpPr>
            <p:grpSpPr>
              <a:xfrm>
                <a:off x="23850600" y="16611600"/>
                <a:ext cx="5029200" cy="8839200"/>
                <a:chOff x="24108949" y="14401800"/>
                <a:chExt cx="5029200" cy="8839200"/>
              </a:xfrm>
            </p:grpSpPr>
            <p:grpSp>
              <p:nvGrpSpPr>
                <p:cNvPr id="75" name="Group 74"/>
                <p:cNvGrpSpPr/>
                <p:nvPr/>
              </p:nvGrpSpPr>
              <p:grpSpPr>
                <a:xfrm>
                  <a:off x="24790400" y="14401800"/>
                  <a:ext cx="3454400" cy="5991794"/>
                  <a:chOff x="24688800" y="19235057"/>
                  <a:chExt cx="3454400" cy="5991794"/>
                </a:xfrm>
              </p:grpSpPr>
              <p:sp>
                <p:nvSpPr>
                  <p:cNvPr id="70" name="TextBox 69"/>
                  <p:cNvSpPr txBox="1"/>
                  <p:nvPr/>
                </p:nvSpPr>
                <p:spPr>
                  <a:xfrm>
                    <a:off x="24688800" y="19235057"/>
                    <a:ext cx="3454400" cy="505394"/>
                  </a:xfrm>
                  <a:prstGeom prst="rect">
                    <a:avLst/>
                  </a:prstGeom>
                  <a:noFill/>
                </p:spPr>
                <p:txBody>
                  <a:bodyPr wrap="square" lIns="134746" tIns="67373" rIns="134746" bIns="67373" rtlCol="0">
                    <a:spAutoFit/>
                  </a:bodyPr>
                  <a:lstStyle/>
                  <a:p>
                    <a:pPr algn="ctr"/>
                    <a:r>
                      <a:rPr lang="en-US" sz="2400" dirty="0" smtClean="0"/>
                      <a:t>N ≥2</a:t>
                    </a:r>
                    <a:endParaRPr lang="en-US" sz="2400" dirty="0"/>
                  </a:p>
                </p:txBody>
              </p:sp>
              <p:sp>
                <p:nvSpPr>
                  <p:cNvPr id="73" name="TextBox 72"/>
                  <p:cNvSpPr txBox="1"/>
                  <p:nvPr/>
                </p:nvSpPr>
                <p:spPr>
                  <a:xfrm>
                    <a:off x="24688800" y="21673457"/>
                    <a:ext cx="3454400" cy="505394"/>
                  </a:xfrm>
                  <a:prstGeom prst="rect">
                    <a:avLst/>
                  </a:prstGeom>
                  <a:noFill/>
                </p:spPr>
                <p:txBody>
                  <a:bodyPr wrap="square" lIns="134746" tIns="67373" rIns="134746" bIns="67373" rtlCol="0">
                    <a:spAutoFit/>
                  </a:bodyPr>
                  <a:lstStyle/>
                  <a:p>
                    <a:pPr algn="ctr"/>
                    <a:r>
                      <a:rPr lang="en-US" sz="2400" dirty="0" smtClean="0"/>
                      <a:t>N ≥3</a:t>
                    </a:r>
                    <a:endParaRPr lang="en-US" sz="2400" dirty="0"/>
                  </a:p>
                </p:txBody>
              </p:sp>
              <p:sp>
                <p:nvSpPr>
                  <p:cNvPr id="74" name="TextBox 73"/>
                  <p:cNvSpPr txBox="1"/>
                  <p:nvPr/>
                </p:nvSpPr>
                <p:spPr>
                  <a:xfrm>
                    <a:off x="24688800" y="24721457"/>
                    <a:ext cx="3454400" cy="505394"/>
                  </a:xfrm>
                  <a:prstGeom prst="rect">
                    <a:avLst/>
                  </a:prstGeom>
                  <a:noFill/>
                </p:spPr>
                <p:txBody>
                  <a:bodyPr wrap="square" lIns="134746" tIns="67373" rIns="134746" bIns="67373" rtlCol="0">
                    <a:spAutoFit/>
                  </a:bodyPr>
                  <a:lstStyle/>
                  <a:p>
                    <a:pPr algn="ctr"/>
                    <a:r>
                      <a:rPr lang="en-US" sz="2400" dirty="0" smtClean="0"/>
                      <a:t>N ≥4</a:t>
                    </a:r>
                    <a:endParaRPr lang="en-US" sz="2400" dirty="0"/>
                  </a:p>
                </p:txBody>
              </p:sp>
            </p:grpSp>
            <p:sp>
              <p:nvSpPr>
                <p:cNvPr id="99" name="TextBox 98"/>
                <p:cNvSpPr txBox="1"/>
                <p:nvPr/>
              </p:nvSpPr>
              <p:spPr>
                <a:xfrm>
                  <a:off x="24108949" y="20563344"/>
                  <a:ext cx="5029200" cy="2677656"/>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4</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Events predicted by the leading-order attenuator when an internal multiples is treated as a subevent in one of the outer integrals: (a) a second-order internal multiple; (b) a first-order internal multiple; (c) a spurious event. </a:t>
                  </a:r>
                  <a:endParaRPr lang="en-US" sz="2400" i="1" dirty="0">
                    <a:latin typeface="Times New Roman" pitchFamily="18" charset="0"/>
                    <a:cs typeface="Times New Roman" pitchFamily="18" charset="0"/>
                  </a:endParaRPr>
                </a:p>
              </p:txBody>
            </p:sp>
          </p:grpSp>
          <p:sp>
            <p:nvSpPr>
              <p:cNvPr id="104" name="TextBox 103"/>
              <p:cNvSpPr txBox="1"/>
              <p:nvPr/>
            </p:nvSpPr>
            <p:spPr>
              <a:xfrm>
                <a:off x="23545800" y="17034302"/>
                <a:ext cx="508000" cy="461665"/>
              </a:xfrm>
              <a:prstGeom prst="rect">
                <a:avLst/>
              </a:prstGeom>
              <a:noFill/>
            </p:spPr>
            <p:txBody>
              <a:bodyPr wrap="square" rtlCol="0">
                <a:spAutoFit/>
              </a:bodyPr>
              <a:lstStyle/>
              <a:p>
                <a:r>
                  <a:rPr lang="en-US" altLang="zh-CN" sz="2400" dirty="0" smtClean="0">
                    <a:latin typeface="Times New Roman" pitchFamily="18" charset="0"/>
                    <a:cs typeface="Times New Roman" pitchFamily="18" charset="0"/>
                  </a:rPr>
                  <a:t>(b)</a:t>
                </a:r>
                <a:endParaRPr lang="zh-CN" altLang="en-US" sz="2400" dirty="0">
                  <a:latin typeface="Times New Roman" pitchFamily="18" charset="0"/>
                  <a:cs typeface="Times New Roman" pitchFamily="18" charset="0"/>
                </a:endParaRPr>
              </a:p>
            </p:txBody>
          </p:sp>
          <p:sp>
            <p:nvSpPr>
              <p:cNvPr id="115" name="TextBox 114"/>
              <p:cNvSpPr txBox="1"/>
              <p:nvPr/>
            </p:nvSpPr>
            <p:spPr>
              <a:xfrm>
                <a:off x="23545800" y="15087600"/>
                <a:ext cx="508000" cy="461665"/>
              </a:xfrm>
              <a:prstGeom prst="rect">
                <a:avLst/>
              </a:prstGeom>
              <a:noFill/>
            </p:spPr>
            <p:txBody>
              <a:bodyPr wrap="square" rtlCol="0">
                <a:spAutoFit/>
              </a:bodyPr>
              <a:lstStyle/>
              <a:p>
                <a:r>
                  <a:rPr lang="en-US" altLang="zh-CN" sz="2400" dirty="0" smtClean="0">
                    <a:latin typeface="Times New Roman" pitchFamily="18" charset="0"/>
                    <a:cs typeface="Times New Roman" pitchFamily="18" charset="0"/>
                  </a:rPr>
                  <a:t>(a)</a:t>
                </a:r>
                <a:endParaRPr lang="zh-CN" altLang="en-US" sz="2400" dirty="0">
                  <a:latin typeface="Times New Roman" pitchFamily="18" charset="0"/>
                  <a:cs typeface="Times New Roman" pitchFamily="18" charset="0"/>
                </a:endParaRPr>
              </a:p>
            </p:txBody>
          </p:sp>
          <p:sp>
            <p:nvSpPr>
              <p:cNvPr id="121" name="TextBox 120"/>
              <p:cNvSpPr txBox="1"/>
              <p:nvPr/>
            </p:nvSpPr>
            <p:spPr>
              <a:xfrm>
                <a:off x="23545800" y="19701302"/>
                <a:ext cx="508000" cy="461665"/>
              </a:xfrm>
              <a:prstGeom prst="rect">
                <a:avLst/>
              </a:prstGeom>
              <a:noFill/>
            </p:spPr>
            <p:txBody>
              <a:bodyPr wrap="square" rtlCol="0">
                <a:spAutoFit/>
              </a:bodyPr>
              <a:lstStyle/>
              <a:p>
                <a:r>
                  <a:rPr lang="en-US" altLang="zh-CN" sz="2400" dirty="0" smtClean="0">
                    <a:latin typeface="Times New Roman" pitchFamily="18" charset="0"/>
                    <a:cs typeface="Times New Roman" pitchFamily="18" charset="0"/>
                  </a:rPr>
                  <a:t>(c)</a:t>
                </a:r>
                <a:endParaRPr lang="zh-CN" altLang="en-US" sz="2400" dirty="0">
                  <a:latin typeface="Times New Roman" pitchFamily="18" charset="0"/>
                  <a:cs typeface="Times New Roman" pitchFamily="18" charset="0"/>
                </a:endParaRPr>
              </a:p>
            </p:txBody>
          </p:sp>
        </p:grpSp>
      </p:grpSp>
      <p:pic>
        <p:nvPicPr>
          <p:cNvPr id="126" name="Picture 125" descr="image_gallery.jpg"/>
          <p:cNvPicPr>
            <a:picLocks noChangeAspect="1"/>
          </p:cNvPicPr>
          <p:nvPr/>
        </p:nvPicPr>
        <p:blipFill>
          <a:blip r:embed="rId18" cstate="print"/>
          <a:stretch>
            <a:fillRect/>
          </a:stretch>
        </p:blipFill>
        <p:spPr>
          <a:xfrm>
            <a:off x="38100000" y="1147156"/>
            <a:ext cx="5149735" cy="3196244"/>
          </a:xfrm>
          <a:prstGeom prst="rect">
            <a:avLst/>
          </a:prstGeom>
          <a:ln>
            <a:noFill/>
          </a:ln>
          <a:effectLst>
            <a:softEdge rad="112500"/>
          </a:effectLst>
        </p:spPr>
      </p:pic>
      <p:grpSp>
        <p:nvGrpSpPr>
          <p:cNvPr id="129" name="Group 128"/>
          <p:cNvGrpSpPr/>
          <p:nvPr/>
        </p:nvGrpSpPr>
        <p:grpSpPr>
          <a:xfrm>
            <a:off x="29641800" y="15978565"/>
            <a:ext cx="6718300" cy="6957635"/>
            <a:chOff x="36576000" y="17373600"/>
            <a:chExt cx="6718300" cy="6957635"/>
          </a:xfrm>
        </p:grpSpPr>
        <p:grpSp>
          <p:nvGrpSpPr>
            <p:cNvPr id="112" name="Group 111"/>
            <p:cNvGrpSpPr/>
            <p:nvPr/>
          </p:nvGrpSpPr>
          <p:grpSpPr>
            <a:xfrm>
              <a:off x="36576000" y="17373600"/>
              <a:ext cx="6718300" cy="6915329"/>
              <a:chOff x="36576000" y="14641280"/>
              <a:chExt cx="6718300" cy="6915329"/>
            </a:xfrm>
          </p:grpSpPr>
          <p:grpSp>
            <p:nvGrpSpPr>
              <p:cNvPr id="109" name="Group 108"/>
              <p:cNvGrpSpPr/>
              <p:nvPr/>
            </p:nvGrpSpPr>
            <p:grpSpPr>
              <a:xfrm>
                <a:off x="36576000" y="14641280"/>
                <a:ext cx="6718300" cy="6915329"/>
                <a:chOff x="36576000" y="14641280"/>
                <a:chExt cx="6718300" cy="6915329"/>
              </a:xfrm>
            </p:grpSpPr>
            <p:grpSp>
              <p:nvGrpSpPr>
                <p:cNvPr id="63" name="Group 62"/>
                <p:cNvGrpSpPr/>
                <p:nvPr/>
              </p:nvGrpSpPr>
              <p:grpSpPr>
                <a:xfrm>
                  <a:off x="36576000" y="14641280"/>
                  <a:ext cx="6718300" cy="5537346"/>
                  <a:chOff x="26055637" y="10715624"/>
                  <a:chExt cx="5038725" cy="3230119"/>
                </a:xfrm>
              </p:grpSpPr>
              <p:pic>
                <p:nvPicPr>
                  <p:cNvPr id="1029" name="Picture 5"/>
                  <p:cNvPicPr>
                    <a:picLocks noChangeAspect="1" noChangeArrowheads="1"/>
                  </p:cNvPicPr>
                  <p:nvPr/>
                </p:nvPicPr>
                <p:blipFill>
                  <a:blip r:embed="rId19" cstate="print"/>
                  <a:srcRect t="6612"/>
                  <a:stretch>
                    <a:fillRect/>
                  </a:stretch>
                </p:blipFill>
                <p:spPr bwMode="auto">
                  <a:xfrm>
                    <a:off x="26055637" y="10715624"/>
                    <a:ext cx="2671763" cy="3228978"/>
                  </a:xfrm>
                  <a:prstGeom prst="rect">
                    <a:avLst/>
                  </a:prstGeom>
                  <a:noFill/>
                  <a:ln w="9525">
                    <a:noFill/>
                    <a:miter lim="800000"/>
                    <a:headEnd/>
                    <a:tailEnd/>
                  </a:ln>
                </p:spPr>
              </p:pic>
              <p:pic>
                <p:nvPicPr>
                  <p:cNvPr id="1030" name="Picture 6"/>
                  <p:cNvPicPr>
                    <a:picLocks noChangeAspect="1" noChangeArrowheads="1"/>
                  </p:cNvPicPr>
                  <p:nvPr/>
                </p:nvPicPr>
                <p:blipFill>
                  <a:blip r:embed="rId20" cstate="print"/>
                  <a:srcRect t="6612"/>
                  <a:stretch>
                    <a:fillRect/>
                  </a:stretch>
                </p:blipFill>
                <p:spPr bwMode="auto">
                  <a:xfrm>
                    <a:off x="28422599" y="10716768"/>
                    <a:ext cx="2671763" cy="3228975"/>
                  </a:xfrm>
                  <a:prstGeom prst="rect">
                    <a:avLst/>
                  </a:prstGeom>
                  <a:noFill/>
                  <a:ln w="9525">
                    <a:noFill/>
                    <a:miter lim="800000"/>
                    <a:headEnd/>
                    <a:tailEnd/>
                  </a:ln>
                </p:spPr>
              </p:pic>
            </p:grpSp>
            <p:sp>
              <p:nvSpPr>
                <p:cNvPr id="108" name="TextBox 107"/>
                <p:cNvSpPr txBox="1"/>
                <p:nvPr/>
              </p:nvSpPr>
              <p:spPr>
                <a:xfrm>
                  <a:off x="37033200" y="20356280"/>
                  <a:ext cx="5943600" cy="120032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7</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 Left  is the input shot gather, and right is the result of –D</a:t>
                  </a:r>
                  <a:r>
                    <a:rPr lang="en-US" sz="2400" i="1" baseline="-25000" dirty="0" smtClean="0">
                      <a:latin typeface="Times New Roman" pitchFamily="18" charset="0"/>
                      <a:cs typeface="Times New Roman" pitchFamily="18" charset="0"/>
                    </a:rPr>
                    <a:t>3</a:t>
                  </a:r>
                  <a:r>
                    <a:rPr lang="en-US" sz="2400" i="1" dirty="0" smtClean="0">
                      <a:latin typeface="Times New Roman" pitchFamily="18" charset="0"/>
                      <a:cs typeface="Times New Roman" pitchFamily="18" charset="0"/>
                    </a:rPr>
                    <a:t>; (b) Left is the result of         , and right is the result of –D</a:t>
                  </a:r>
                  <a:r>
                    <a:rPr lang="en-US" sz="2400" i="1" baseline="-25000" dirty="0" smtClean="0">
                      <a:latin typeface="Times New Roman" pitchFamily="18" charset="0"/>
                      <a:cs typeface="Times New Roman" pitchFamily="18" charset="0"/>
                    </a:rPr>
                    <a:t>3.</a:t>
                  </a:r>
                  <a:endParaRPr lang="en-US" sz="2400" i="1" baseline="-25000" dirty="0">
                    <a:latin typeface="Times New Roman" pitchFamily="18" charset="0"/>
                    <a:cs typeface="Times New Roman" pitchFamily="18" charset="0"/>
                  </a:endParaRPr>
                </a:p>
              </p:txBody>
            </p:sp>
          </p:grpSp>
          <p:sp>
            <p:nvSpPr>
              <p:cNvPr id="110" name="TextBox 109"/>
              <p:cNvSpPr txBox="1"/>
              <p:nvPr/>
            </p:nvSpPr>
            <p:spPr>
              <a:xfrm>
                <a:off x="38176200" y="20009778"/>
                <a:ext cx="484428" cy="415498"/>
              </a:xfrm>
              <a:prstGeom prst="rect">
                <a:avLst/>
              </a:prstGeom>
              <a:noFill/>
            </p:spPr>
            <p:txBody>
              <a:bodyPr wrap="none" rtlCol="0">
                <a:spAutoFit/>
              </a:bodyPr>
              <a:lstStyle/>
              <a:p>
                <a:r>
                  <a:rPr lang="en-US" sz="2100" dirty="0" smtClean="0">
                    <a:latin typeface="Times New Roman" pitchFamily="18" charset="0"/>
                    <a:cs typeface="Times New Roman" pitchFamily="18" charset="0"/>
                  </a:rPr>
                  <a:t>(a)</a:t>
                </a:r>
                <a:endParaRPr lang="en-US" sz="2100" dirty="0">
                  <a:latin typeface="Times New Roman" pitchFamily="18" charset="0"/>
                  <a:cs typeface="Times New Roman" pitchFamily="18" charset="0"/>
                </a:endParaRPr>
              </a:p>
            </p:txBody>
          </p:sp>
          <p:sp>
            <p:nvSpPr>
              <p:cNvPr id="111" name="TextBox 110"/>
              <p:cNvSpPr txBox="1"/>
              <p:nvPr/>
            </p:nvSpPr>
            <p:spPr>
              <a:xfrm>
                <a:off x="41357388" y="19975280"/>
                <a:ext cx="498855" cy="415498"/>
              </a:xfrm>
              <a:prstGeom prst="rect">
                <a:avLst/>
              </a:prstGeom>
              <a:noFill/>
            </p:spPr>
            <p:txBody>
              <a:bodyPr wrap="none" rtlCol="0">
                <a:spAutoFit/>
              </a:bodyPr>
              <a:lstStyle/>
              <a:p>
                <a:r>
                  <a:rPr lang="en-US" sz="2100" dirty="0" smtClean="0">
                    <a:latin typeface="Times New Roman" pitchFamily="18" charset="0"/>
                    <a:cs typeface="Times New Roman" pitchFamily="18" charset="0"/>
                  </a:rPr>
                  <a:t>(b)</a:t>
                </a:r>
                <a:endParaRPr lang="en-US" sz="2100" dirty="0">
                  <a:latin typeface="Times New Roman" pitchFamily="18" charset="0"/>
                  <a:cs typeface="Times New Roman" pitchFamily="18" charset="0"/>
                </a:endParaRPr>
              </a:p>
            </p:txBody>
          </p:sp>
        </p:grpSp>
        <p:graphicFrame>
          <p:nvGraphicFramePr>
            <p:cNvPr id="128" name="Object 127"/>
            <p:cNvGraphicFramePr>
              <a:graphicFrameLocks noChangeAspect="1"/>
            </p:cNvGraphicFramePr>
            <p:nvPr/>
          </p:nvGraphicFramePr>
          <p:xfrm>
            <a:off x="37472938" y="23820060"/>
            <a:ext cx="639762" cy="511175"/>
          </p:xfrm>
          <a:graphic>
            <a:graphicData uri="http://schemas.openxmlformats.org/presentationml/2006/ole">
              <p:oleObj spid="_x0000_s1046" name="Equation" r:id="rId21" imgW="317160" imgH="253800" progId="Equation.DSMT4">
                <p:embed/>
              </p:oleObj>
            </a:graphicData>
          </a:graphic>
        </p:graphicFrame>
      </p:grpSp>
      <p:sp>
        <p:nvSpPr>
          <p:cNvPr id="101" name="TextBox 100"/>
          <p:cNvSpPr txBox="1"/>
          <p:nvPr/>
        </p:nvSpPr>
        <p:spPr>
          <a:xfrm>
            <a:off x="29772864" y="6248400"/>
            <a:ext cx="6879336" cy="5509200"/>
          </a:xfrm>
          <a:prstGeom prst="rect">
            <a:avLst/>
          </a:prstGeom>
          <a:noFill/>
        </p:spPr>
        <p:txBody>
          <a:bodyPr wrap="square" rtlCol="0">
            <a:spAutoFit/>
          </a:bodyPr>
          <a:lstStyle/>
          <a:p>
            <a:pPr algn="just"/>
            <a:r>
              <a:rPr lang="en-US" sz="3200" dirty="0" smtClean="0">
                <a:latin typeface="Times New Roman" pitchFamily="18" charset="0"/>
                <a:cs typeface="Times New Roman" pitchFamily="18" charset="0"/>
              </a:rPr>
              <a:t>Figure 6a shows the input data </a:t>
            </a:r>
            <a:r>
              <a:rPr lang="en-US" sz="3200" i="1" dirty="0" smtClean="0">
                <a:latin typeface="Times New Roman" pitchFamily="18" charset="0"/>
                <a:cs typeface="Times New Roman" pitchFamily="18" charset="0"/>
              </a:rPr>
              <a:t>D </a:t>
            </a:r>
            <a:r>
              <a:rPr lang="en-US" sz="3200" dirty="0" smtClean="0">
                <a:latin typeface="Times New Roman" pitchFamily="18" charset="0"/>
                <a:cs typeface="Times New Roman" pitchFamily="18" charset="0"/>
              </a:rPr>
              <a:t>(generated by the reflectivity method using the model in Figure 5).</a:t>
            </a:r>
            <a:r>
              <a:rPr lang="en-US" sz="3200"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Figure 6b is the comparison of </a:t>
            </a:r>
            <a:r>
              <a:rPr lang="en-US" sz="3200" i="1" dirty="0" smtClean="0">
                <a:latin typeface="Times New Roman" pitchFamily="18" charset="0"/>
                <a:cs typeface="Times New Roman" pitchFamily="18" charset="0"/>
              </a:rPr>
              <a:t>D</a:t>
            </a:r>
            <a:r>
              <a:rPr lang="en-US" sz="3200" dirty="0" smtClean="0">
                <a:latin typeface="Times New Roman" pitchFamily="18" charset="0"/>
                <a:cs typeface="Times New Roman" pitchFamily="18" charset="0"/>
              </a:rPr>
              <a:t> and the result of –</a:t>
            </a:r>
            <a:r>
              <a:rPr lang="en-US" sz="3200" i="1" dirty="0" smtClean="0">
                <a:latin typeface="Times New Roman" pitchFamily="18" charset="0"/>
                <a:cs typeface="Times New Roman" pitchFamily="18" charset="0"/>
              </a:rPr>
              <a:t>D</a:t>
            </a:r>
            <a:r>
              <a:rPr lang="en-US" sz="3200"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 The upper right box shows that the spurious event (green) generated by the leading-order attenuator is overlapping with the target primary (red). When using the original algorithm (</a:t>
            </a:r>
            <a:r>
              <a:rPr lang="en-US" sz="3200" i="1" dirty="0" smtClean="0">
                <a:latin typeface="Times New Roman" pitchFamily="18" charset="0"/>
                <a:cs typeface="Times New Roman" pitchFamily="18" charset="0"/>
              </a:rPr>
              <a:t>D+ D</a:t>
            </a:r>
            <a:r>
              <a:rPr lang="en-US" sz="3200"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 the spurious event will destructively interfere with the fourth  primary.  </a:t>
            </a:r>
          </a:p>
        </p:txBody>
      </p:sp>
      <p:grpSp>
        <p:nvGrpSpPr>
          <p:cNvPr id="98" name="Group 97"/>
          <p:cNvGrpSpPr/>
          <p:nvPr/>
        </p:nvGrpSpPr>
        <p:grpSpPr>
          <a:xfrm>
            <a:off x="36934341" y="11125200"/>
            <a:ext cx="6956859" cy="11658600"/>
            <a:chOff x="36848426" y="5638800"/>
            <a:chExt cx="6956859" cy="11658600"/>
          </a:xfrm>
        </p:grpSpPr>
        <p:grpSp>
          <p:nvGrpSpPr>
            <p:cNvPr id="127" name="Group 126"/>
            <p:cNvGrpSpPr/>
            <p:nvPr/>
          </p:nvGrpSpPr>
          <p:grpSpPr>
            <a:xfrm>
              <a:off x="36848426" y="5638800"/>
              <a:ext cx="6956859" cy="9982200"/>
              <a:chOff x="36848426" y="5638800"/>
              <a:chExt cx="6956859" cy="9982200"/>
            </a:xfrm>
          </p:grpSpPr>
          <p:pic>
            <p:nvPicPr>
              <p:cNvPr id="5" name="Picture 19"/>
              <p:cNvPicPr>
                <a:picLocks noChangeAspect="1" noChangeArrowheads="1"/>
              </p:cNvPicPr>
              <p:nvPr/>
            </p:nvPicPr>
            <p:blipFill>
              <a:blip r:embed="rId22" cstate="print"/>
              <a:srcRect l="2874"/>
              <a:stretch>
                <a:fillRect/>
              </a:stretch>
            </p:blipFill>
            <p:spPr bwMode="auto">
              <a:xfrm>
                <a:off x="36848426" y="5638800"/>
                <a:ext cx="6952287" cy="3336131"/>
              </a:xfrm>
              <a:prstGeom prst="rect">
                <a:avLst/>
              </a:prstGeom>
              <a:noFill/>
              <a:ln w="9525">
                <a:noFill/>
                <a:miter lim="800000"/>
                <a:headEnd/>
                <a:tailEnd/>
              </a:ln>
            </p:spPr>
          </p:pic>
          <p:pic>
            <p:nvPicPr>
              <p:cNvPr id="1044" name="Picture 20"/>
              <p:cNvPicPr>
                <a:picLocks noChangeAspect="1" noChangeArrowheads="1"/>
              </p:cNvPicPr>
              <p:nvPr/>
            </p:nvPicPr>
            <p:blipFill>
              <a:blip r:embed="rId23" cstate="print"/>
              <a:srcRect l="2874"/>
              <a:stretch>
                <a:fillRect/>
              </a:stretch>
            </p:blipFill>
            <p:spPr bwMode="auto">
              <a:xfrm>
                <a:off x="36852987" y="8932069"/>
                <a:ext cx="6952298" cy="3336131"/>
              </a:xfrm>
              <a:prstGeom prst="rect">
                <a:avLst/>
              </a:prstGeom>
              <a:noFill/>
              <a:ln w="9525">
                <a:noFill/>
                <a:miter lim="800000"/>
                <a:headEnd/>
                <a:tailEnd/>
              </a:ln>
            </p:spPr>
          </p:pic>
          <p:pic>
            <p:nvPicPr>
              <p:cNvPr id="1045" name="Picture 21"/>
              <p:cNvPicPr>
                <a:picLocks noChangeAspect="1" noChangeArrowheads="1"/>
              </p:cNvPicPr>
              <p:nvPr/>
            </p:nvPicPr>
            <p:blipFill>
              <a:blip r:embed="rId24" cstate="print"/>
              <a:srcRect l="2874"/>
              <a:stretch>
                <a:fillRect/>
              </a:stretch>
            </p:blipFill>
            <p:spPr bwMode="auto">
              <a:xfrm>
                <a:off x="36852987" y="12284869"/>
                <a:ext cx="6952298" cy="3336131"/>
              </a:xfrm>
              <a:prstGeom prst="rect">
                <a:avLst/>
              </a:prstGeom>
              <a:noFill/>
              <a:ln w="9525">
                <a:noFill/>
                <a:miter lim="800000"/>
                <a:headEnd/>
                <a:tailEnd/>
              </a:ln>
            </p:spPr>
          </p:pic>
          <p:sp>
            <p:nvSpPr>
              <p:cNvPr id="123" name="TextBox 122"/>
              <p:cNvSpPr txBox="1"/>
              <p:nvPr/>
            </p:nvSpPr>
            <p:spPr>
              <a:xfrm>
                <a:off x="38100000" y="8077200"/>
                <a:ext cx="508000" cy="461665"/>
              </a:xfrm>
              <a:prstGeom prst="rect">
                <a:avLst/>
              </a:prstGeom>
              <a:noFill/>
            </p:spPr>
            <p:txBody>
              <a:bodyPr wrap="square" rtlCol="0">
                <a:spAutoFit/>
              </a:bodyPr>
              <a:lstStyle/>
              <a:p>
                <a:r>
                  <a:rPr lang="en-US" altLang="zh-CN" sz="2400" dirty="0" smtClean="0">
                    <a:latin typeface="Times New Roman" pitchFamily="18" charset="0"/>
                    <a:cs typeface="Times New Roman" pitchFamily="18" charset="0"/>
                  </a:rPr>
                  <a:t>(a)</a:t>
                </a:r>
                <a:endParaRPr lang="zh-CN" altLang="en-US" sz="2400" dirty="0">
                  <a:latin typeface="Times New Roman" pitchFamily="18" charset="0"/>
                  <a:cs typeface="Times New Roman" pitchFamily="18" charset="0"/>
                </a:endParaRPr>
              </a:p>
            </p:txBody>
          </p:sp>
          <p:sp>
            <p:nvSpPr>
              <p:cNvPr id="124" name="TextBox 123"/>
              <p:cNvSpPr txBox="1"/>
              <p:nvPr/>
            </p:nvSpPr>
            <p:spPr>
              <a:xfrm>
                <a:off x="38103048" y="11349335"/>
                <a:ext cx="508000" cy="461665"/>
              </a:xfrm>
              <a:prstGeom prst="rect">
                <a:avLst/>
              </a:prstGeom>
              <a:noFill/>
            </p:spPr>
            <p:txBody>
              <a:bodyPr wrap="square" rtlCol="0">
                <a:spAutoFit/>
              </a:bodyPr>
              <a:lstStyle/>
              <a:p>
                <a:r>
                  <a:rPr lang="en-US" altLang="zh-CN" sz="2400" dirty="0" smtClean="0">
                    <a:latin typeface="Times New Roman" pitchFamily="18" charset="0"/>
                    <a:cs typeface="Times New Roman" pitchFamily="18" charset="0"/>
                  </a:rPr>
                  <a:t>(b)</a:t>
                </a:r>
                <a:endParaRPr lang="zh-CN" altLang="en-US" sz="2400" dirty="0">
                  <a:latin typeface="Times New Roman" pitchFamily="18" charset="0"/>
                  <a:cs typeface="Times New Roman" pitchFamily="18" charset="0"/>
                </a:endParaRPr>
              </a:p>
            </p:txBody>
          </p:sp>
          <p:sp>
            <p:nvSpPr>
              <p:cNvPr id="125" name="TextBox 124"/>
              <p:cNvSpPr txBox="1"/>
              <p:nvPr/>
            </p:nvSpPr>
            <p:spPr>
              <a:xfrm>
                <a:off x="38103048" y="14706600"/>
                <a:ext cx="508000" cy="461665"/>
              </a:xfrm>
              <a:prstGeom prst="rect">
                <a:avLst/>
              </a:prstGeom>
              <a:noFill/>
            </p:spPr>
            <p:txBody>
              <a:bodyPr wrap="square" rtlCol="0">
                <a:spAutoFit/>
              </a:bodyPr>
              <a:lstStyle/>
              <a:p>
                <a:r>
                  <a:rPr lang="en-US" altLang="zh-CN" sz="2400" dirty="0" smtClean="0">
                    <a:latin typeface="Times New Roman" pitchFamily="18" charset="0"/>
                    <a:cs typeface="Times New Roman" pitchFamily="18" charset="0"/>
                  </a:rPr>
                  <a:t>(c)</a:t>
                </a:r>
                <a:endParaRPr lang="zh-CN" altLang="en-US" sz="2400" dirty="0">
                  <a:latin typeface="Times New Roman" pitchFamily="18" charset="0"/>
                  <a:cs typeface="Times New Roman" pitchFamily="18" charset="0"/>
                </a:endParaRPr>
              </a:p>
            </p:txBody>
          </p:sp>
        </p:grpSp>
        <p:grpSp>
          <p:nvGrpSpPr>
            <p:cNvPr id="90" name="Group 89"/>
            <p:cNvGrpSpPr/>
            <p:nvPr/>
          </p:nvGrpSpPr>
          <p:grpSpPr>
            <a:xfrm>
              <a:off x="37694235" y="15716250"/>
              <a:ext cx="5410200" cy="1581150"/>
              <a:chOff x="37694235" y="15716250"/>
              <a:chExt cx="5410200" cy="1581150"/>
            </a:xfrm>
          </p:grpSpPr>
          <p:sp>
            <p:nvSpPr>
              <p:cNvPr id="88" name="TextBox 87"/>
              <p:cNvSpPr txBox="1"/>
              <p:nvPr/>
            </p:nvSpPr>
            <p:spPr>
              <a:xfrm>
                <a:off x="37694235" y="15716250"/>
                <a:ext cx="5410200" cy="1569660"/>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6</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 Input data D (red-primaries, blue-multiples);  (b) Comparison of  D and –D</a:t>
                </a:r>
                <a:r>
                  <a:rPr lang="en-US" sz="2400" i="1" baseline="-25000" dirty="0" smtClean="0">
                    <a:latin typeface="Times New Roman" pitchFamily="18" charset="0"/>
                    <a:cs typeface="Times New Roman" pitchFamily="18" charset="0"/>
                  </a:rPr>
                  <a:t>3</a:t>
                </a:r>
                <a:r>
                  <a:rPr lang="en-US" sz="2400" i="1" dirty="0" smtClean="0">
                    <a:latin typeface="Times New Roman" pitchFamily="18" charset="0"/>
                    <a:cs typeface="Times New Roman" pitchFamily="18" charset="0"/>
                  </a:rPr>
                  <a:t> (green); (c) Comparison of  D</a:t>
                </a:r>
                <a:r>
                  <a:rPr lang="en-US" sz="2400" i="1" baseline="-25000" dirty="0" smtClean="0">
                    <a:latin typeface="Times New Roman" pitchFamily="18" charset="0"/>
                    <a:cs typeface="Times New Roman" pitchFamily="18" charset="0"/>
                  </a:rPr>
                  <a:t>3</a:t>
                </a:r>
                <a:r>
                  <a:rPr lang="en-US" sz="2400" i="1" dirty="0" smtClean="0">
                    <a:latin typeface="Times New Roman" pitchFamily="18" charset="0"/>
                    <a:cs typeface="Times New Roman" pitchFamily="18" charset="0"/>
                  </a:rPr>
                  <a:t> (red) and            (blue).</a:t>
                </a:r>
                <a:endParaRPr lang="en-US" sz="2400" i="1" baseline="-25000" dirty="0">
                  <a:latin typeface="Times New Roman" pitchFamily="18" charset="0"/>
                  <a:cs typeface="Times New Roman" pitchFamily="18" charset="0"/>
                </a:endParaRPr>
              </a:p>
            </p:txBody>
          </p:sp>
          <p:graphicFrame>
            <p:nvGraphicFramePr>
              <p:cNvPr id="89" name="Object 88"/>
              <p:cNvGraphicFramePr>
                <a:graphicFrameLocks noChangeAspect="1"/>
              </p:cNvGraphicFramePr>
              <p:nvPr/>
            </p:nvGraphicFramePr>
            <p:xfrm>
              <a:off x="39005510" y="16783050"/>
              <a:ext cx="822325" cy="514350"/>
            </p:xfrm>
            <a:graphic>
              <a:graphicData uri="http://schemas.openxmlformats.org/presentationml/2006/ole">
                <p:oleObj spid="_x0000_s1049" name="Equation" r:id="rId25" imgW="406080" imgH="253800" progId="Equation.DSMT4">
                  <p:embed/>
                </p:oleObj>
              </a:graphicData>
            </a:graphic>
          </p:graphicFrame>
        </p:grpSp>
      </p:grpSp>
      <p:sp>
        <p:nvSpPr>
          <p:cNvPr id="102" name="TextBox 101"/>
          <p:cNvSpPr txBox="1"/>
          <p:nvPr/>
        </p:nvSpPr>
        <p:spPr>
          <a:xfrm>
            <a:off x="15392400" y="13868400"/>
            <a:ext cx="13414248" cy="1120935"/>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The problem is yet more complicated when an internal multiple subevent is in either of the outer integrals. </a:t>
            </a:r>
          </a:p>
        </p:txBody>
      </p:sp>
      <p:sp>
        <p:nvSpPr>
          <p:cNvPr id="106" name="TextBox 105"/>
          <p:cNvSpPr txBox="1"/>
          <p:nvPr/>
        </p:nvSpPr>
        <p:spPr>
          <a:xfrm>
            <a:off x="15389352" y="30022800"/>
            <a:ext cx="13716000" cy="2062103"/>
          </a:xfrm>
          <a:prstGeom prst="rect">
            <a:avLst/>
          </a:prstGeom>
          <a:noFill/>
        </p:spPr>
        <p:txBody>
          <a:bodyPr wrap="square" rtlCol="0">
            <a:spAutoFit/>
          </a:bodyPr>
          <a:lstStyle/>
          <a:p>
            <a:pPr algn="just"/>
            <a:r>
              <a:rPr lang="en-US" sz="3200" dirty="0" smtClean="0">
                <a:latin typeface="Times New Roman" pitchFamily="18" charset="0"/>
                <a:cs typeface="Times New Roman" pitchFamily="18" charset="0"/>
              </a:rPr>
              <a:t>In this section, we will compute and analyze the modified ISS internal multiple attenuation algorithm for 1D  models. In the following two examples, only the first type of spurious event will be generated by the leading-order attenuator, so only the high-order term in equation 3 will be examined. </a:t>
            </a:r>
            <a:endParaRPr lang="en-US" sz="3000" dirty="0"/>
          </a:p>
        </p:txBody>
      </p:sp>
      <p:grpSp>
        <p:nvGrpSpPr>
          <p:cNvPr id="114" name="Group 113"/>
          <p:cNvGrpSpPr/>
          <p:nvPr/>
        </p:nvGrpSpPr>
        <p:grpSpPr>
          <a:xfrm>
            <a:off x="24003000" y="8991600"/>
            <a:ext cx="5105400" cy="3657600"/>
            <a:chOff x="24003000" y="8610600"/>
            <a:chExt cx="5105400" cy="3657600"/>
          </a:xfrm>
        </p:grpSpPr>
        <p:sp>
          <p:nvSpPr>
            <p:cNvPr id="86" name="TextBox 85"/>
            <p:cNvSpPr txBox="1"/>
            <p:nvPr/>
          </p:nvSpPr>
          <p:spPr>
            <a:xfrm>
              <a:off x="24460200" y="10698540"/>
              <a:ext cx="4648200" cy="1569660"/>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3</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Subevent construction of  a spurious event when an  internal multiple acts as a subevent in the second integral.</a:t>
              </a:r>
              <a:endParaRPr lang="en-US" sz="2400" i="1" dirty="0">
                <a:latin typeface="Times New Roman" pitchFamily="18" charset="0"/>
                <a:cs typeface="Times New Roman" pitchFamily="18" charset="0"/>
              </a:endParaRPr>
            </a:p>
          </p:txBody>
        </p:sp>
        <p:pic>
          <p:nvPicPr>
            <p:cNvPr id="1051" name="Picture 27"/>
            <p:cNvPicPr>
              <a:picLocks noChangeAspect="1" noChangeArrowheads="1"/>
            </p:cNvPicPr>
            <p:nvPr/>
          </p:nvPicPr>
          <p:blipFill>
            <a:blip r:embed="rId26" cstate="print"/>
            <a:srcRect/>
            <a:stretch>
              <a:fillRect/>
            </a:stretch>
          </p:blipFill>
          <p:spPr bwMode="auto">
            <a:xfrm>
              <a:off x="24003000" y="8610600"/>
              <a:ext cx="5044440" cy="2019300"/>
            </a:xfrm>
            <a:prstGeom prst="rect">
              <a:avLst/>
            </a:prstGeom>
            <a:noFill/>
            <a:ln w="9525">
              <a:noFill/>
              <a:miter lim="800000"/>
              <a:headEnd/>
              <a:tailEnd/>
            </a:ln>
          </p:spPr>
        </p:pic>
      </p:grpSp>
      <p:sp>
        <p:nvSpPr>
          <p:cNvPr id="134" name="TextBox 133"/>
          <p:cNvSpPr txBox="1"/>
          <p:nvPr/>
        </p:nvSpPr>
        <p:spPr>
          <a:xfrm>
            <a:off x="914400" y="19507200"/>
            <a:ext cx="9220200" cy="1120935"/>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where </a:t>
            </a:r>
            <a:r>
              <a:rPr lang="en-US" sz="3200" i="1" dirty="0" smtClean="0">
                <a:latin typeface="Times New Roman" pitchFamily="18" charset="0"/>
                <a:cs typeface="Times New Roman" pitchFamily="18" charset="0"/>
              </a:rPr>
              <a:t>k</a:t>
            </a:r>
            <a:r>
              <a:rPr lang="en-US" sz="3200" dirty="0" smtClean="0">
                <a:latin typeface="Times New Roman" pitchFamily="18" charset="0"/>
                <a:cs typeface="Times New Roman" pitchFamily="18" charset="0"/>
              </a:rPr>
              <a:t>=2</a:t>
            </a:r>
            <a:r>
              <a:rPr lang="el-GR" sz="3200" i="1" dirty="0" smtClean="0">
                <a:latin typeface="Times New Roman" pitchFamily="18" charset="0"/>
                <a:cs typeface="Times New Roman" pitchFamily="18" charset="0"/>
              </a:rPr>
              <a:t>ω</a:t>
            </a:r>
            <a:r>
              <a:rPr lang="en-US" sz="3200" i="1" dirty="0" smtClean="0">
                <a:latin typeface="Times New Roman" pitchFamily="18" charset="0"/>
                <a:cs typeface="Times New Roman" pitchFamily="18" charset="0"/>
              </a:rPr>
              <a:t>/c</a:t>
            </a:r>
            <a:r>
              <a:rPr lang="en-US" sz="3200" i="1" baseline="-25000" dirty="0" smtClean="0">
                <a:latin typeface="Times New Roman" pitchFamily="18" charset="0"/>
                <a:cs typeface="Times New Roman" pitchFamily="18" charset="0"/>
              </a:rPr>
              <a:t>0</a:t>
            </a:r>
            <a:r>
              <a:rPr lang="en-US" sz="3200" dirty="0" smtClean="0">
                <a:latin typeface="Times New Roman" pitchFamily="18" charset="0"/>
                <a:cs typeface="Times New Roman" pitchFamily="18" charset="0"/>
              </a:rPr>
              <a:t>, and </a:t>
            </a:r>
            <a:r>
              <a:rPr lang="en-US" sz="3200" i="1" dirty="0" smtClean="0">
                <a:latin typeface="Times New Roman" pitchFamily="18" charset="0"/>
                <a:cs typeface="Times New Roman" pitchFamily="18" charset="0"/>
              </a:rPr>
              <a:t>z </a:t>
            </a:r>
            <a:r>
              <a:rPr lang="en-US" sz="3200" dirty="0" smtClean="0">
                <a:latin typeface="Times New Roman" pitchFamily="18" charset="0"/>
                <a:cs typeface="Times New Roman" pitchFamily="18" charset="0"/>
              </a:rPr>
              <a:t>is “pseudo depth”  determined by the water speed image </a:t>
            </a:r>
            <a:r>
              <a:rPr lang="en-US" sz="3200" i="1" dirty="0" smtClean="0">
                <a:latin typeface="Times New Roman" pitchFamily="18" charset="0"/>
                <a:cs typeface="Times New Roman" pitchFamily="18" charset="0"/>
              </a:rPr>
              <a:t>b</a:t>
            </a:r>
            <a:r>
              <a:rPr lang="en-US" sz="3200" baseline="-25000" dirty="0" smtClean="0">
                <a:latin typeface="Times New Roman" pitchFamily="18" charset="0"/>
                <a:cs typeface="Times New Roman" pitchFamily="18" charset="0"/>
              </a:rPr>
              <a:t>1</a:t>
            </a:r>
            <a:r>
              <a:rPr lang="en-US" sz="3200" dirty="0" smtClean="0">
                <a:latin typeface="Times New Roman" pitchFamily="18" charset="0"/>
                <a:cs typeface="Times New Roman" pitchFamily="18" charset="0"/>
              </a:rPr>
              <a:t>(</a:t>
            </a:r>
            <a:r>
              <a:rPr lang="en-US" sz="3200" i="1" dirty="0" smtClean="0">
                <a:latin typeface="Times New Roman" pitchFamily="18" charset="0"/>
                <a:cs typeface="Times New Roman" pitchFamily="18" charset="0"/>
              </a:rPr>
              <a:t>z</a:t>
            </a:r>
            <a:r>
              <a:rPr lang="en-US" sz="3200" dirty="0" smtClean="0">
                <a:latin typeface="Times New Roman" pitchFamily="18" charset="0"/>
                <a:cs typeface="Times New Roman" pitchFamily="18" charset="0"/>
              </a:rPr>
              <a:t>). </a:t>
            </a:r>
            <a:endParaRPr lang="en-US" altLang="zh-CN" sz="2400" dirty="0" smtClean="0"/>
          </a:p>
        </p:txBody>
      </p:sp>
      <p:graphicFrame>
        <p:nvGraphicFramePr>
          <p:cNvPr id="136" name="Object 135"/>
          <p:cNvGraphicFramePr>
            <a:graphicFrameLocks noChangeAspect="1"/>
          </p:cNvGraphicFramePr>
          <p:nvPr/>
        </p:nvGraphicFramePr>
        <p:xfrm>
          <a:off x="1087438" y="18516600"/>
          <a:ext cx="7675562" cy="979487"/>
        </p:xfrm>
        <a:graphic>
          <a:graphicData uri="http://schemas.openxmlformats.org/presentationml/2006/ole">
            <p:oleObj spid="_x0000_s1058" name="Equation" r:id="rId27" imgW="3962160" imgH="393480" progId="Equation.DSMT4">
              <p:embed/>
            </p:oleObj>
          </a:graphicData>
        </a:graphic>
      </p:graphicFrame>
      <p:sp>
        <p:nvSpPr>
          <p:cNvPr id="116" name="TextBox 115"/>
          <p:cNvSpPr txBox="1"/>
          <p:nvPr/>
        </p:nvSpPr>
        <p:spPr>
          <a:xfrm>
            <a:off x="914400" y="20650200"/>
            <a:ext cx="9220200" cy="2598262"/>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The second term in the algorithm is the leading-order </a:t>
            </a:r>
          </a:p>
          <a:p>
            <a:pPr algn="just"/>
            <a:r>
              <a:rPr lang="en-US" sz="3200" dirty="0" smtClean="0">
                <a:latin typeface="Times New Roman" pitchFamily="18" charset="0"/>
                <a:cs typeface="Times New Roman" pitchFamily="18" charset="0"/>
              </a:rPr>
              <a:t>attenuator of ﬁrst-order internal multiples (the order of internal multiples is defined by the number of downward reflections  from any subsurface reflectors, as shown in Figure 1):</a:t>
            </a:r>
            <a:endParaRPr lang="en-US" altLang="zh-CN" sz="2400" dirty="0" smtClean="0"/>
          </a:p>
        </p:txBody>
      </p:sp>
      <p:grpSp>
        <p:nvGrpSpPr>
          <p:cNvPr id="137" name="Group 136"/>
          <p:cNvGrpSpPr/>
          <p:nvPr/>
        </p:nvGrpSpPr>
        <p:grpSpPr>
          <a:xfrm>
            <a:off x="37037962" y="6553200"/>
            <a:ext cx="6472238" cy="3810000"/>
            <a:chOff x="30022800" y="5334000"/>
            <a:chExt cx="6472238" cy="3810000"/>
          </a:xfrm>
        </p:grpSpPr>
        <p:pic>
          <p:nvPicPr>
            <p:cNvPr id="1064" name="Picture 40"/>
            <p:cNvPicPr>
              <a:picLocks noChangeAspect="1" noChangeArrowheads="1"/>
            </p:cNvPicPr>
            <p:nvPr/>
          </p:nvPicPr>
          <p:blipFill>
            <a:blip r:embed="rId28" cstate="print"/>
            <a:srcRect/>
            <a:stretch>
              <a:fillRect/>
            </a:stretch>
          </p:blipFill>
          <p:spPr bwMode="auto">
            <a:xfrm>
              <a:off x="30022800" y="5334000"/>
              <a:ext cx="6472238" cy="3206115"/>
            </a:xfrm>
            <a:prstGeom prst="rect">
              <a:avLst/>
            </a:prstGeom>
            <a:noFill/>
            <a:ln w="9525">
              <a:noFill/>
              <a:miter lim="800000"/>
              <a:headEnd/>
              <a:tailEnd/>
            </a:ln>
          </p:spPr>
        </p:pic>
        <p:sp>
          <p:nvSpPr>
            <p:cNvPr id="113" name="TextBox 112"/>
            <p:cNvSpPr txBox="1"/>
            <p:nvPr/>
          </p:nvSpPr>
          <p:spPr>
            <a:xfrm>
              <a:off x="30327600" y="8682335"/>
              <a:ext cx="6096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5</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1D model for data generation.</a:t>
              </a:r>
              <a:endParaRPr lang="en-US" sz="2400" i="1" dirty="0">
                <a:latin typeface="Times New Roman" pitchFamily="18" charset="0"/>
                <a:cs typeface="Times New Roman" pitchFamily="18" charset="0"/>
              </a:endParaRPr>
            </a:p>
          </p:txBody>
        </p:sp>
      </p:grpSp>
      <p:grpSp>
        <p:nvGrpSpPr>
          <p:cNvPr id="133" name="Group 132"/>
          <p:cNvGrpSpPr/>
          <p:nvPr/>
        </p:nvGrpSpPr>
        <p:grpSpPr>
          <a:xfrm>
            <a:off x="29772864" y="12039600"/>
            <a:ext cx="6977761" cy="4031873"/>
            <a:chOff x="29772864" y="16313527"/>
            <a:chExt cx="6977761" cy="4031873"/>
          </a:xfrm>
        </p:grpSpPr>
        <p:grpSp>
          <p:nvGrpSpPr>
            <p:cNvPr id="142" name="Group 141"/>
            <p:cNvGrpSpPr/>
            <p:nvPr/>
          </p:nvGrpSpPr>
          <p:grpSpPr>
            <a:xfrm>
              <a:off x="29772864" y="16313527"/>
              <a:ext cx="6977761" cy="4031873"/>
              <a:chOff x="29946600" y="12801600"/>
              <a:chExt cx="6977761" cy="4031873"/>
            </a:xfrm>
          </p:grpSpPr>
          <p:sp>
            <p:nvSpPr>
              <p:cNvPr id="139" name="TextBox 138"/>
              <p:cNvSpPr txBox="1"/>
              <p:nvPr/>
            </p:nvSpPr>
            <p:spPr>
              <a:xfrm>
                <a:off x="29946600" y="12801600"/>
                <a:ext cx="6879336" cy="4031873"/>
              </a:xfrm>
              <a:prstGeom prst="rect">
                <a:avLst/>
              </a:prstGeom>
              <a:noFill/>
            </p:spPr>
            <p:txBody>
              <a:bodyPr wrap="square" rtlCol="0">
                <a:spAutoFit/>
              </a:bodyPr>
              <a:lstStyle/>
              <a:p>
                <a:pPr algn="just"/>
                <a:r>
                  <a:rPr lang="en-US" sz="3200" dirty="0" smtClean="0">
                    <a:latin typeface="Times New Roman" pitchFamily="18" charset="0"/>
                    <a:cs typeface="Times New Roman" pitchFamily="18" charset="0"/>
                  </a:rPr>
                  <a:t>In Figure 6c, the upper box shows the actual spurious event (red) in </a:t>
                </a:r>
                <a:r>
                  <a:rPr lang="en-US" sz="3200" i="1" dirty="0" smtClean="0">
                    <a:latin typeface="Times New Roman" pitchFamily="18" charset="0"/>
                    <a:cs typeface="Times New Roman" pitchFamily="18" charset="0"/>
                  </a:rPr>
                  <a:t>D</a:t>
                </a:r>
                <a:r>
                  <a:rPr lang="en-US" sz="3200"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 and the predicted spurious (blue) in      . From the result, we can see that, by adding             </a:t>
                </a:r>
              </a:p>
              <a:p>
                <a:pPr algn="just"/>
                <a:r>
                  <a:rPr lang="en-US" sz="3200" dirty="0" smtClean="0">
                    <a:latin typeface="Times New Roman" pitchFamily="18" charset="0"/>
                    <a:cs typeface="Times New Roman" pitchFamily="18" charset="0"/>
                  </a:rPr>
                  <a:t>to </a:t>
                </a:r>
                <a:r>
                  <a:rPr lang="en-US" sz="3200" i="1" dirty="0" smtClean="0">
                    <a:latin typeface="Times New Roman" pitchFamily="18" charset="0"/>
                    <a:cs typeface="Times New Roman" pitchFamily="18" charset="0"/>
                  </a:rPr>
                  <a:t>D</a:t>
                </a:r>
                <a:r>
                  <a:rPr lang="en-US" sz="3200"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 the spurious event will be attenuated. Therefore, the modified algorithm can address the issue due to spurious events.</a:t>
                </a:r>
              </a:p>
            </p:txBody>
          </p:sp>
          <p:graphicFrame>
            <p:nvGraphicFramePr>
              <p:cNvPr id="141" name="Object 140"/>
              <p:cNvGraphicFramePr>
                <a:graphicFrameLocks noChangeAspect="1"/>
              </p:cNvGraphicFramePr>
              <p:nvPr/>
            </p:nvGraphicFramePr>
            <p:xfrm>
              <a:off x="36140136" y="14258865"/>
              <a:ext cx="784225" cy="628650"/>
            </p:xfrm>
            <a:graphic>
              <a:graphicData uri="http://schemas.openxmlformats.org/presentationml/2006/ole">
                <p:oleObj spid="_x0000_s1061" name="Equation" r:id="rId29" imgW="317160" imgH="253800" progId="Equation.DSMT4">
                  <p:embed/>
                </p:oleObj>
              </a:graphicData>
            </a:graphic>
          </p:graphicFrame>
        </p:grpSp>
        <p:graphicFrame>
          <p:nvGraphicFramePr>
            <p:cNvPr id="132" name="Object 131"/>
            <p:cNvGraphicFramePr>
              <a:graphicFrameLocks noChangeAspect="1"/>
            </p:cNvGraphicFramePr>
            <p:nvPr/>
          </p:nvGraphicFramePr>
          <p:xfrm>
            <a:off x="34539238" y="17297400"/>
            <a:ext cx="1004887" cy="628650"/>
          </p:xfrm>
          <a:graphic>
            <a:graphicData uri="http://schemas.openxmlformats.org/presentationml/2006/ole">
              <p:oleObj spid="_x0000_s1065" name="Equation" r:id="rId30" imgW="406080" imgH="253800" progId="Equation.DSMT4">
                <p:embed/>
              </p:oleObj>
            </a:graphicData>
          </a:graphic>
        </p:graphicFrame>
      </p:grpSp>
      <p:grpSp>
        <p:nvGrpSpPr>
          <p:cNvPr id="145" name="Group 144"/>
          <p:cNvGrpSpPr/>
          <p:nvPr/>
        </p:nvGrpSpPr>
        <p:grpSpPr>
          <a:xfrm>
            <a:off x="29870400" y="23088600"/>
            <a:ext cx="13508736" cy="2609850"/>
            <a:chOff x="29870400" y="23164800"/>
            <a:chExt cx="13508736" cy="2609850"/>
          </a:xfrm>
        </p:grpSpPr>
        <p:sp>
          <p:nvSpPr>
            <p:cNvPr id="107" name="TextBox 106"/>
            <p:cNvSpPr txBox="1"/>
            <p:nvPr/>
          </p:nvSpPr>
          <p:spPr>
            <a:xfrm>
              <a:off x="29870400" y="23164800"/>
              <a:ext cx="13508736" cy="2598262"/>
            </a:xfrm>
            <a:prstGeom prst="rect">
              <a:avLst/>
            </a:prstGeom>
            <a:noFill/>
          </p:spPr>
          <p:txBody>
            <a:bodyPr wrap="square" lIns="134736" tIns="67367" rIns="134736" bIns="67367" rtlCol="0">
              <a:spAutoFit/>
            </a:bodyPr>
            <a:lstStyle/>
            <a:p>
              <a:pPr algn="just"/>
              <a:r>
                <a:rPr lang="en-US" sz="3200" dirty="0" smtClean="0">
                  <a:latin typeface="Times New Roman" pitchFamily="18" charset="0"/>
                  <a:cs typeface="Times New Roman" pitchFamily="18" charset="0"/>
                </a:rPr>
                <a:t>The modified algorithm can be also extended to a 1D </a:t>
              </a:r>
              <a:r>
                <a:rPr lang="en-US" sz="3200" dirty="0" err="1" smtClean="0">
                  <a:latin typeface="Times New Roman" pitchFamily="18" charset="0"/>
                  <a:cs typeface="Times New Roman" pitchFamily="18" charset="0"/>
                </a:rPr>
                <a:t>prestack</a:t>
              </a:r>
              <a:r>
                <a:rPr lang="en-US" sz="3200" dirty="0" smtClean="0">
                  <a:latin typeface="Times New Roman" pitchFamily="18" charset="0"/>
                  <a:cs typeface="Times New Roman" pitchFamily="18" charset="0"/>
                </a:rPr>
                <a:t> example. Figure 7a shows on the left a shot gather, and on the right the predicted  events in -</a:t>
              </a:r>
              <a:r>
                <a:rPr lang="en-US" sz="3200" i="1" dirty="0" smtClean="0">
                  <a:latin typeface="Times New Roman" pitchFamily="18" charset="0"/>
                  <a:cs typeface="Times New Roman" pitchFamily="18" charset="0"/>
                </a:rPr>
                <a:t>D</a:t>
              </a:r>
              <a:r>
                <a:rPr lang="en-US" sz="3200" baseline="-25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 in which the red circle marks the generated spurious event. The right panel in Figure 7b is the same as Figure 6a, while the left panel shows the spurious event predicted by       .</a:t>
              </a:r>
              <a:endParaRPr lang="en-US" sz="3200" dirty="0">
                <a:latin typeface="Times New Roman" pitchFamily="18" charset="0"/>
                <a:cs typeface="Times New Roman" pitchFamily="18" charset="0"/>
              </a:endParaRPr>
            </a:p>
          </p:txBody>
        </p:sp>
        <p:graphicFrame>
          <p:nvGraphicFramePr>
            <p:cNvPr id="144" name="Object 143"/>
            <p:cNvGraphicFramePr>
              <a:graphicFrameLocks noChangeAspect="1"/>
            </p:cNvGraphicFramePr>
            <p:nvPr/>
          </p:nvGraphicFramePr>
          <p:xfrm>
            <a:off x="32080200" y="25146000"/>
            <a:ext cx="784225" cy="628650"/>
          </p:xfrm>
          <a:graphic>
            <a:graphicData uri="http://schemas.openxmlformats.org/presentationml/2006/ole">
              <p:oleObj spid="_x0000_s1066" name="Equation" r:id="rId31" imgW="317160" imgH="253800" progId="Equation.DSMT4">
                <p:embed/>
              </p:oleObj>
            </a:graphicData>
          </a:graphic>
        </p:graphicFrame>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3544</TotalTime>
  <Words>1459</Words>
  <Application>Microsoft Office PowerPoint</Application>
  <PresentationFormat>Custom</PresentationFormat>
  <Paragraphs>59</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Equation</vt:lpstr>
      <vt:lpstr>Slide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Renee Reder</dc:creator>
  <cp:lastModifiedBy>Hong Liang</cp:lastModifiedBy>
  <cp:revision>304</cp:revision>
  <dcterms:created xsi:type="dcterms:W3CDTF">2013-02-11T16:25:36Z</dcterms:created>
  <dcterms:modified xsi:type="dcterms:W3CDTF">2013-09-21T16:44:01Z</dcterms:modified>
</cp:coreProperties>
</file>